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2"/>
  </p:notesMasterIdLst>
  <p:sldIdLst>
    <p:sldId id="256" r:id="rId2"/>
    <p:sldId id="258" r:id="rId3"/>
    <p:sldId id="259" r:id="rId4"/>
    <p:sldId id="297" r:id="rId5"/>
    <p:sldId id="298" r:id="rId6"/>
    <p:sldId id="299" r:id="rId7"/>
    <p:sldId id="336" r:id="rId8"/>
    <p:sldId id="302" r:id="rId9"/>
    <p:sldId id="300" r:id="rId10"/>
    <p:sldId id="343" r:id="rId11"/>
    <p:sldId id="306" r:id="rId12"/>
    <p:sldId id="339" r:id="rId13"/>
    <p:sldId id="338" r:id="rId14"/>
    <p:sldId id="341" r:id="rId15"/>
    <p:sldId id="342" r:id="rId16"/>
    <p:sldId id="334" r:id="rId17"/>
    <p:sldId id="335" r:id="rId18"/>
    <p:sldId id="340" r:id="rId19"/>
    <p:sldId id="344" r:id="rId20"/>
    <p:sldId id="347" r:id="rId21"/>
    <p:sldId id="330" r:id="rId22"/>
    <p:sldId id="345" r:id="rId23"/>
    <p:sldId id="319" r:id="rId24"/>
    <p:sldId id="326" r:id="rId25"/>
    <p:sldId id="327" r:id="rId26"/>
    <p:sldId id="328" r:id="rId27"/>
    <p:sldId id="333" r:id="rId28"/>
    <p:sldId id="307" r:id="rId29"/>
    <p:sldId id="323" r:id="rId30"/>
    <p:sldId id="320" r:id="rId31"/>
  </p:sldIdLst>
  <p:sldSz cx="9144000" cy="5143500" type="screen16x9"/>
  <p:notesSz cx="6858000" cy="9144000"/>
  <p:embeddedFontLst>
    <p:embeddedFont>
      <p:font typeface="Catamaran" panose="020B0604020202020204" charset="0"/>
      <p:regular r:id="rId33"/>
      <p:bold r:id="rId34"/>
    </p:embeddedFont>
    <p:embeddedFont>
      <p:font typeface="Fira Sans" panose="020B0503050000020004" pitchFamily="34" charset="0"/>
      <p:regular r:id="rId35"/>
      <p:bold r:id="rId36"/>
      <p:italic r:id="rId37"/>
      <p:boldItalic r:id="rId38"/>
    </p:embeddedFont>
    <p:embeddedFont>
      <p:font typeface="Leelawadee UI Semilight" panose="020B0402040204020203" pitchFamily="34" charset="-34"/>
      <p:regular r:id="rId39"/>
    </p:embeddedFont>
    <p:embeddedFont>
      <p:font typeface="Open Sans" panose="020B0606030504020204" pitchFamily="34" charset="0"/>
      <p:regular r:id="rId40"/>
      <p:bold r:id="rId41"/>
      <p:italic r:id="rId42"/>
      <p:boldItalic r:id="rId43"/>
    </p:embeddedFont>
    <p:embeddedFont>
      <p:font typeface="Roboto Condensed Light" panose="02000000000000000000" pitchFamily="2" charset="0"/>
      <p:regular r:id="rId44"/>
      <p:italic r:id="rId45"/>
    </p:embeddedFont>
    <p:embeddedFont>
      <p:font typeface="Sora"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982C645-C9AA-4FDC-A91A-DA89BD3859A6}">
          <p14:sldIdLst>
            <p14:sldId id="256"/>
            <p14:sldId id="258"/>
            <p14:sldId id="259"/>
            <p14:sldId id="297"/>
            <p14:sldId id="298"/>
            <p14:sldId id="299"/>
            <p14:sldId id="336"/>
            <p14:sldId id="302"/>
            <p14:sldId id="300"/>
            <p14:sldId id="343"/>
            <p14:sldId id="306"/>
            <p14:sldId id="339"/>
            <p14:sldId id="338"/>
            <p14:sldId id="341"/>
            <p14:sldId id="342"/>
            <p14:sldId id="334"/>
            <p14:sldId id="335"/>
            <p14:sldId id="340"/>
            <p14:sldId id="344"/>
            <p14:sldId id="347"/>
          </p14:sldIdLst>
        </p14:section>
        <p14:section name="appendix" id="{6F5BAB2C-6264-4753-80F2-29B5BD783659}">
          <p14:sldIdLst>
            <p14:sldId id="330"/>
            <p14:sldId id="345"/>
            <p14:sldId id="319"/>
            <p14:sldId id="326"/>
            <p14:sldId id="327"/>
            <p14:sldId id="328"/>
            <p14:sldId id="333"/>
            <p14:sldId id="307"/>
            <p14:sldId id="323"/>
            <p14:sldId id="32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7"/>
    <a:srgbClr val="9DDDDD"/>
    <a:srgbClr val="17253F"/>
    <a:srgbClr val="FFFFFF"/>
    <a:srgbClr val="347C8B"/>
    <a:srgbClr val="5BC6C6"/>
    <a:srgbClr val="8AD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0398D1-496D-4D97-BBAD-26625EB95D2A}">
  <a:tblStyle styleId="{EE0398D1-496D-4D97-BBAD-26625EB95D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0" autoAdjust="0"/>
  </p:normalViewPr>
  <p:slideViewPr>
    <p:cSldViewPr snapToGrid="0">
      <p:cViewPr>
        <p:scale>
          <a:sx n="67" d="100"/>
          <a:sy n="67" d="100"/>
        </p:scale>
        <p:origin x="126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247738864573765"/>
          <c:y val="3.1650233941155487E-2"/>
          <c:w val="0.52743803333360539"/>
          <c:h val="0.91459988448316698"/>
        </c:manualLayout>
      </c:layout>
      <c:barChart>
        <c:barDir val="bar"/>
        <c:grouping val="stacked"/>
        <c:varyColors val="0"/>
        <c:ser>
          <c:idx val="0"/>
          <c:order val="0"/>
          <c:tx>
            <c:strRef>
              <c:f>Sheet1!$B$1</c:f>
              <c:strCache>
                <c:ptCount val="1"/>
                <c:pt idx="0">
                  <c:v>Train</c:v>
                </c:pt>
              </c:strCache>
            </c:strRef>
          </c:tx>
          <c:spPr>
            <a:solidFill>
              <a:srgbClr val="5BC6C6"/>
            </a:solidFill>
            <a:ln cap="sq">
              <a:noFill/>
              <a:beve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After Sales Service</c:v>
                </c:pt>
                <c:pt idx="1">
                  <c:v>Demand Planning</c:v>
                </c:pt>
                <c:pt idx="2">
                  <c:v>Others</c:v>
                </c:pt>
                <c:pt idx="3">
                  <c:v>Procurement and Sourcing</c:v>
                </c:pt>
                <c:pt idx="4">
                  <c:v>Manufacturing and Production</c:v>
                </c:pt>
                <c:pt idx="5">
                  <c:v>Import-Export</c:v>
                </c:pt>
                <c:pt idx="6">
                  <c:v>Distribution and Transportation</c:v>
                </c:pt>
                <c:pt idx="7">
                  <c:v>Warehouse and Inventory Management</c:v>
                </c:pt>
              </c:strCache>
            </c:strRef>
          </c:cat>
          <c:val>
            <c:numRef>
              <c:f>Sheet1!$B$2:$B$9</c:f>
              <c:numCache>
                <c:formatCode>General</c:formatCode>
                <c:ptCount val="8"/>
                <c:pt idx="0">
                  <c:v>12</c:v>
                </c:pt>
                <c:pt idx="1">
                  <c:v>18</c:v>
                </c:pt>
                <c:pt idx="2">
                  <c:v>22</c:v>
                </c:pt>
                <c:pt idx="3">
                  <c:v>24</c:v>
                </c:pt>
                <c:pt idx="4">
                  <c:v>24</c:v>
                </c:pt>
                <c:pt idx="5">
                  <c:v>33</c:v>
                </c:pt>
                <c:pt idx="6">
                  <c:v>57</c:v>
                </c:pt>
                <c:pt idx="7">
                  <c:v>82</c:v>
                </c:pt>
              </c:numCache>
            </c:numRef>
          </c:val>
          <c:extLst>
            <c:ext xmlns:c16="http://schemas.microsoft.com/office/drawing/2014/chart" uri="{C3380CC4-5D6E-409C-BE32-E72D297353CC}">
              <c16:uniqueId val="{00000000-9451-4E93-9B32-81BF91EA7F28}"/>
            </c:ext>
          </c:extLst>
        </c:ser>
        <c:ser>
          <c:idx val="1"/>
          <c:order val="1"/>
          <c:tx>
            <c:strRef>
              <c:f>Sheet1!$C$1</c:f>
              <c:strCache>
                <c:ptCount val="1"/>
                <c:pt idx="0">
                  <c:v>Test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After Sales Service</c:v>
                </c:pt>
                <c:pt idx="1">
                  <c:v>Demand Planning</c:v>
                </c:pt>
                <c:pt idx="2">
                  <c:v>Others</c:v>
                </c:pt>
                <c:pt idx="3">
                  <c:v>Procurement and Sourcing</c:v>
                </c:pt>
                <c:pt idx="4">
                  <c:v>Manufacturing and Production</c:v>
                </c:pt>
                <c:pt idx="5">
                  <c:v>Import-Export</c:v>
                </c:pt>
                <c:pt idx="6">
                  <c:v>Distribution and Transportation</c:v>
                </c:pt>
                <c:pt idx="7">
                  <c:v>Warehouse and Inventory Management</c:v>
                </c:pt>
              </c:strCache>
            </c:strRef>
          </c:cat>
          <c:val>
            <c:numRef>
              <c:f>Sheet1!$C$2:$C$9</c:f>
              <c:numCache>
                <c:formatCode>General</c:formatCode>
                <c:ptCount val="8"/>
                <c:pt idx="0">
                  <c:v>3</c:v>
                </c:pt>
                <c:pt idx="1">
                  <c:v>5</c:v>
                </c:pt>
                <c:pt idx="2">
                  <c:v>6</c:v>
                </c:pt>
                <c:pt idx="3">
                  <c:v>6</c:v>
                </c:pt>
                <c:pt idx="4">
                  <c:v>6</c:v>
                </c:pt>
                <c:pt idx="5">
                  <c:v>8</c:v>
                </c:pt>
                <c:pt idx="6">
                  <c:v>14</c:v>
                </c:pt>
                <c:pt idx="7">
                  <c:v>20</c:v>
                </c:pt>
              </c:numCache>
            </c:numRef>
          </c:val>
          <c:extLst>
            <c:ext xmlns:c16="http://schemas.microsoft.com/office/drawing/2014/chart" uri="{C3380CC4-5D6E-409C-BE32-E72D297353CC}">
              <c16:uniqueId val="{00000000-8EC6-4FE1-B7A9-91037E8E2342}"/>
            </c:ext>
          </c:extLst>
        </c:ser>
        <c:dLbls>
          <c:dLblPos val="ctr"/>
          <c:showLegendKey val="0"/>
          <c:showVal val="1"/>
          <c:showCatName val="0"/>
          <c:showSerName val="0"/>
          <c:showPercent val="0"/>
          <c:showBubbleSize val="0"/>
        </c:dLbls>
        <c:gapWidth val="10"/>
        <c:overlap val="100"/>
        <c:axId val="1891750703"/>
        <c:axId val="84187616"/>
      </c:barChart>
      <c:catAx>
        <c:axId val="1891750703"/>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4187616"/>
        <c:crosses val="autoZero"/>
        <c:auto val="1"/>
        <c:lblAlgn val="ctr"/>
        <c:lblOffset val="100"/>
        <c:noMultiLvlLbl val="0"/>
      </c:catAx>
      <c:valAx>
        <c:axId val="84187616"/>
        <c:scaling>
          <c:orientation val="minMax"/>
          <c:max val="110"/>
          <c:min val="0"/>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91750703"/>
        <c:crosses val="autoZero"/>
        <c:crossBetween val="between"/>
      </c:valAx>
      <c:spPr>
        <a:noFill/>
        <a:ln>
          <a:noFill/>
        </a:ln>
        <a:effectLst/>
      </c:spPr>
    </c:plotArea>
    <c:legend>
      <c:legendPos val="r"/>
      <c:layout>
        <c:manualLayout>
          <c:xMode val="edge"/>
          <c:yMode val="edge"/>
          <c:x val="0.86980556530301922"/>
          <c:y val="0.8375371619568156"/>
          <c:w val="9.780678668287919E-2"/>
          <c:h val="0.14629856580072956"/>
        </c:manualLayout>
      </c:layout>
      <c:overlay val="0"/>
      <c:spPr>
        <a:solidFill>
          <a:srgbClr val="F3F2F7"/>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200" b="1" i="0" u="none" strike="noStrike" kern="1200" spc="0" baseline="0" dirty="0">
                <a:solidFill>
                  <a:schemeClr val="tx2"/>
                </a:solidFill>
              </a:rPr>
              <a:t>Comparison </a:t>
            </a:r>
            <a:r>
              <a:rPr lang="en-US" sz="1200" b="1" dirty="0">
                <a:solidFill>
                  <a:schemeClr val="tx2"/>
                </a:solidFill>
              </a:rPr>
              <a:t>by Tokenizer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Newmm</c:v>
                </c:pt>
              </c:strCache>
            </c:strRef>
          </c:tx>
          <c:spPr>
            <a:solidFill>
              <a:srgbClr val="5BC6C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Sheet1!$B$2:$B$5</c:f>
              <c:numCache>
                <c:formatCode>General</c:formatCode>
                <c:ptCount val="4"/>
                <c:pt idx="0">
                  <c:v>0.69</c:v>
                </c:pt>
                <c:pt idx="1">
                  <c:v>0.51</c:v>
                </c:pt>
                <c:pt idx="2">
                  <c:v>0.5</c:v>
                </c:pt>
                <c:pt idx="3">
                  <c:v>0.45</c:v>
                </c:pt>
              </c:numCache>
            </c:numRef>
          </c:val>
          <c:extLst>
            <c:ext xmlns:c16="http://schemas.microsoft.com/office/drawing/2014/chart" uri="{C3380CC4-5D6E-409C-BE32-E72D297353CC}">
              <c16:uniqueId val="{00000000-7DC5-44B0-AB11-6759F9771207}"/>
            </c:ext>
          </c:extLst>
        </c:ser>
        <c:ser>
          <c:idx val="1"/>
          <c:order val="1"/>
          <c:tx>
            <c:strRef>
              <c:f>Sheet1!$C$1</c:f>
              <c:strCache>
                <c:ptCount val="1"/>
                <c:pt idx="0">
                  <c:v>WangchanBERTa</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Sheet1!$C$2:$C$5</c:f>
              <c:numCache>
                <c:formatCode>General</c:formatCode>
                <c:ptCount val="4"/>
                <c:pt idx="0">
                  <c:v>0.68</c:v>
                </c:pt>
                <c:pt idx="1">
                  <c:v>0.51</c:v>
                </c:pt>
                <c:pt idx="2">
                  <c:v>0.47</c:v>
                </c:pt>
                <c:pt idx="3">
                  <c:v>0.44</c:v>
                </c:pt>
              </c:numCache>
            </c:numRef>
          </c:val>
          <c:extLst>
            <c:ext xmlns:c16="http://schemas.microsoft.com/office/drawing/2014/chart" uri="{C3380CC4-5D6E-409C-BE32-E72D297353CC}">
              <c16:uniqueId val="{00000001-7DC5-44B0-AB11-6759F9771207}"/>
            </c:ext>
          </c:extLst>
        </c:ser>
        <c:dLbls>
          <c:dLblPos val="outEnd"/>
          <c:showLegendKey val="0"/>
          <c:showVal val="1"/>
          <c:showCatName val="0"/>
          <c:showSerName val="0"/>
          <c:showPercent val="0"/>
          <c:showBubbleSize val="0"/>
        </c:dLbls>
        <c:gapWidth val="120"/>
        <c:axId val="1891750703"/>
        <c:axId val="84187616"/>
      </c:barChart>
      <c:catAx>
        <c:axId val="189175070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2"/>
                    </a:solidFill>
                    <a:latin typeface="+mn-lt"/>
                    <a:ea typeface="+mn-ea"/>
                    <a:cs typeface="+mn-cs"/>
                  </a:defRPr>
                </a:pPr>
                <a:r>
                  <a:rPr lang="en-US" sz="1000" dirty="0">
                    <a:solidFill>
                      <a:schemeClr val="tx2"/>
                    </a:solidFill>
                  </a:rPr>
                  <a:t>Model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2"/>
                </a:solidFill>
                <a:latin typeface="+mn-lt"/>
                <a:ea typeface="+mn-ea"/>
                <a:cs typeface="+mn-cs"/>
              </a:defRPr>
            </a:pPr>
            <a:endParaRPr lang="en-US"/>
          </a:p>
        </c:txPr>
        <c:crossAx val="84187616"/>
        <c:crosses val="autoZero"/>
        <c:auto val="1"/>
        <c:lblAlgn val="ctr"/>
        <c:lblOffset val="100"/>
        <c:noMultiLvlLbl val="0"/>
      </c:catAx>
      <c:valAx>
        <c:axId val="84187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2"/>
                    </a:solidFill>
                    <a:latin typeface="+mn-lt"/>
                    <a:ea typeface="+mn-ea"/>
                    <a:cs typeface="+mn-cs"/>
                  </a:defRPr>
                </a:pPr>
                <a:r>
                  <a:rPr lang="en-US" sz="1000" dirty="0">
                    <a:solidFill>
                      <a:schemeClr val="tx2"/>
                    </a:solidFill>
                  </a:rPr>
                  <a:t>Accuracy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2"/>
                </a:solidFill>
                <a:latin typeface="+mn-lt"/>
                <a:ea typeface="+mn-ea"/>
                <a:cs typeface="+mn-cs"/>
              </a:defRPr>
            </a:pPr>
            <a:endParaRPr lang="en-US"/>
          </a:p>
        </c:txPr>
        <c:crossAx val="1891750703"/>
        <c:crosses val="autoZero"/>
        <c:crossBetween val="between"/>
      </c:valAx>
      <c:spPr>
        <a:noFill/>
        <a:ln>
          <a:noFill/>
        </a:ln>
        <a:effectLst/>
      </c:spPr>
    </c:plotArea>
    <c:legend>
      <c:legendPos val="tr"/>
      <c:layout>
        <c:manualLayout>
          <c:xMode val="edge"/>
          <c:yMode val="edge"/>
          <c:x val="0.73039891519297107"/>
          <c:y val="0.13943839698823754"/>
          <c:w val="0.24454279221397415"/>
          <c:h val="0.11248706069763349"/>
        </c:manualLayout>
      </c:layout>
      <c:overlay val="1"/>
      <c:spPr>
        <a:solidFill>
          <a:srgbClr val="F3F2F7"/>
        </a:solid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200" b="1" i="0" u="none" strike="noStrike" kern="1200" spc="0" baseline="0" dirty="0">
                <a:solidFill>
                  <a:schemeClr val="tx2"/>
                </a:solidFill>
              </a:rPr>
              <a:t>Comparison </a:t>
            </a:r>
            <a:r>
              <a:rPr lang="en-US" sz="1200" b="1" dirty="0">
                <a:solidFill>
                  <a:schemeClr val="tx2"/>
                </a:solidFill>
              </a:rPr>
              <a:t>by Max DF</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0.8</c:v>
                </c:pt>
              </c:strCache>
            </c:strRef>
          </c:tx>
          <c:spPr>
            <a:solidFill>
              <a:srgbClr val="5BC6C6"/>
            </a:solidFill>
            <a:ln>
              <a:noFill/>
            </a:ln>
            <a:effectLst/>
          </c:spPr>
          <c:invertIfNegative val="0"/>
          <c:dLbls>
            <c:dLbl>
              <c:idx val="3"/>
              <c:layout>
                <c:manualLayout>
                  <c:x val="0"/>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0B-4797-93EE-9D51E010D163}"/>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Sheet1!$B$2:$B$5</c:f>
              <c:numCache>
                <c:formatCode>General</c:formatCode>
                <c:ptCount val="4"/>
                <c:pt idx="0">
                  <c:v>0.68</c:v>
                </c:pt>
                <c:pt idx="1">
                  <c:v>0.51</c:v>
                </c:pt>
                <c:pt idx="2">
                  <c:v>0.49</c:v>
                </c:pt>
                <c:pt idx="3">
                  <c:v>0.44</c:v>
                </c:pt>
              </c:numCache>
            </c:numRef>
          </c:val>
          <c:extLst>
            <c:ext xmlns:c16="http://schemas.microsoft.com/office/drawing/2014/chart" uri="{C3380CC4-5D6E-409C-BE32-E72D297353CC}">
              <c16:uniqueId val="{00000000-710B-4797-93EE-9D51E010D163}"/>
            </c:ext>
          </c:extLst>
        </c:ser>
        <c:ser>
          <c:idx val="1"/>
          <c:order val="1"/>
          <c:tx>
            <c:strRef>
              <c:f>Sheet1!$C$1</c:f>
              <c:strCache>
                <c:ptCount val="1"/>
                <c:pt idx="0">
                  <c:v>0.9</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Sheet1!$C$2:$C$5</c:f>
              <c:numCache>
                <c:formatCode>General</c:formatCode>
                <c:ptCount val="4"/>
                <c:pt idx="0">
                  <c:v>0.69</c:v>
                </c:pt>
                <c:pt idx="1">
                  <c:v>0.51</c:v>
                </c:pt>
                <c:pt idx="2">
                  <c:v>0.49</c:v>
                </c:pt>
                <c:pt idx="3">
                  <c:v>0.44</c:v>
                </c:pt>
              </c:numCache>
            </c:numRef>
          </c:val>
          <c:extLst>
            <c:ext xmlns:c16="http://schemas.microsoft.com/office/drawing/2014/chart" uri="{C3380CC4-5D6E-409C-BE32-E72D297353CC}">
              <c16:uniqueId val="{00000001-710B-4797-93EE-9D51E010D163}"/>
            </c:ext>
          </c:extLst>
        </c:ser>
        <c:dLbls>
          <c:dLblPos val="outEnd"/>
          <c:showLegendKey val="0"/>
          <c:showVal val="1"/>
          <c:showCatName val="0"/>
          <c:showSerName val="0"/>
          <c:showPercent val="0"/>
          <c:showBubbleSize val="0"/>
        </c:dLbls>
        <c:gapWidth val="120"/>
        <c:axId val="1891750703"/>
        <c:axId val="84187616"/>
      </c:barChart>
      <c:catAx>
        <c:axId val="18917507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2"/>
                </a:solidFill>
                <a:latin typeface="+mn-lt"/>
                <a:ea typeface="+mn-ea"/>
                <a:cs typeface="+mn-cs"/>
              </a:defRPr>
            </a:pPr>
            <a:endParaRPr lang="en-US"/>
          </a:p>
        </c:txPr>
        <c:crossAx val="84187616"/>
        <c:crosses val="autoZero"/>
        <c:auto val="1"/>
        <c:lblAlgn val="ctr"/>
        <c:lblOffset val="100"/>
        <c:noMultiLvlLbl val="0"/>
      </c:catAx>
      <c:valAx>
        <c:axId val="8418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2"/>
                </a:solidFill>
                <a:latin typeface="+mn-lt"/>
                <a:ea typeface="+mn-ea"/>
                <a:cs typeface="+mn-cs"/>
              </a:defRPr>
            </a:pPr>
            <a:endParaRPr lang="en-US"/>
          </a:p>
        </c:txPr>
        <c:crossAx val="1891750703"/>
        <c:crosses val="autoZero"/>
        <c:crossBetween val="between"/>
      </c:valAx>
      <c:spPr>
        <a:noFill/>
        <a:ln>
          <a:noFill/>
        </a:ln>
        <a:effectLst/>
      </c:spPr>
    </c:plotArea>
    <c:legend>
      <c:legendPos val="tr"/>
      <c:layout>
        <c:manualLayout>
          <c:xMode val="edge"/>
          <c:yMode val="edge"/>
          <c:x val="0.86023058361455285"/>
          <c:y val="0.18338486242085769"/>
          <c:w val="7.6197027510009424E-2"/>
          <c:h val="0.15363737842539316"/>
        </c:manualLayout>
      </c:layout>
      <c:overlay val="1"/>
      <c:spPr>
        <a:solidFill>
          <a:srgbClr val="F3F2F7"/>
        </a:solid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200" b="1" i="0" u="none" strike="noStrike" kern="1200" spc="0" baseline="0" dirty="0">
                <a:solidFill>
                  <a:schemeClr val="tx2"/>
                </a:solidFill>
              </a:rPr>
              <a:t>Comparison</a:t>
            </a:r>
            <a:r>
              <a:rPr lang="en-US" sz="1400" b="1" i="0" u="none" strike="noStrike" kern="1200" spc="0" baseline="0" dirty="0">
                <a:solidFill>
                  <a:schemeClr val="tx2"/>
                </a:solidFill>
              </a:rPr>
              <a:t> </a:t>
            </a:r>
            <a:r>
              <a:rPr lang="en-US" sz="1200" b="1" dirty="0">
                <a:solidFill>
                  <a:schemeClr val="tx2"/>
                </a:solidFill>
              </a:rPr>
              <a:t>by Max Features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5000</c:v>
                </c:pt>
              </c:strCache>
            </c:strRef>
          </c:tx>
          <c:spPr>
            <a:solidFill>
              <a:srgbClr val="5BC6C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Neural Network</c:v>
                </c:pt>
                <c:pt idx="1">
                  <c:v>SVM</c:v>
                </c:pt>
                <c:pt idx="2">
                  <c:v>Gradient Boosting</c:v>
                </c:pt>
                <c:pt idx="3">
                  <c:v>Naive Bayes</c:v>
                </c:pt>
              </c:strCache>
            </c:strRef>
          </c:cat>
          <c:val>
            <c:numRef>
              <c:f>Sheet1!$B$2:$B$5</c:f>
              <c:numCache>
                <c:formatCode>General</c:formatCode>
                <c:ptCount val="4"/>
                <c:pt idx="0">
                  <c:v>0.7</c:v>
                </c:pt>
                <c:pt idx="1">
                  <c:v>0.51</c:v>
                </c:pt>
                <c:pt idx="2">
                  <c:v>0.49</c:v>
                </c:pt>
                <c:pt idx="3">
                  <c:v>0.44</c:v>
                </c:pt>
              </c:numCache>
            </c:numRef>
          </c:val>
          <c:extLst>
            <c:ext xmlns:c16="http://schemas.microsoft.com/office/drawing/2014/chart" uri="{C3380CC4-5D6E-409C-BE32-E72D297353CC}">
              <c16:uniqueId val="{00000000-0EE3-4807-AD77-560B2E491127}"/>
            </c:ext>
          </c:extLst>
        </c:ser>
        <c:ser>
          <c:idx val="1"/>
          <c:order val="1"/>
          <c:tx>
            <c:strRef>
              <c:f>Sheet1!$C$1</c:f>
              <c:strCache>
                <c:ptCount val="1"/>
                <c:pt idx="0">
                  <c:v>7000</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Sheet1!$C$2:$C$5</c:f>
              <c:numCache>
                <c:formatCode>General</c:formatCode>
                <c:ptCount val="4"/>
                <c:pt idx="0">
                  <c:v>0.68</c:v>
                </c:pt>
                <c:pt idx="1">
                  <c:v>0.51</c:v>
                </c:pt>
                <c:pt idx="2">
                  <c:v>0.49</c:v>
                </c:pt>
                <c:pt idx="3">
                  <c:v>0.44</c:v>
                </c:pt>
              </c:numCache>
            </c:numRef>
          </c:val>
          <c:extLst>
            <c:ext xmlns:c16="http://schemas.microsoft.com/office/drawing/2014/chart" uri="{C3380CC4-5D6E-409C-BE32-E72D297353CC}">
              <c16:uniqueId val="{00000001-0EE3-4807-AD77-560B2E491127}"/>
            </c:ext>
          </c:extLst>
        </c:ser>
        <c:ser>
          <c:idx val="2"/>
          <c:order val="2"/>
          <c:tx>
            <c:strRef>
              <c:f>Sheet1!$D$1</c:f>
              <c:strCache>
                <c:ptCount val="1"/>
                <c:pt idx="0">
                  <c:v>None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Sheet1!$D$2:$D$5</c:f>
              <c:numCache>
                <c:formatCode>General</c:formatCode>
                <c:ptCount val="4"/>
                <c:pt idx="0">
                  <c:v>0.68</c:v>
                </c:pt>
                <c:pt idx="1">
                  <c:v>0.51</c:v>
                </c:pt>
                <c:pt idx="2">
                  <c:v>0.49</c:v>
                </c:pt>
                <c:pt idx="3">
                  <c:v>0.44</c:v>
                </c:pt>
              </c:numCache>
            </c:numRef>
          </c:val>
          <c:extLst>
            <c:ext xmlns:c16="http://schemas.microsoft.com/office/drawing/2014/chart" uri="{C3380CC4-5D6E-409C-BE32-E72D297353CC}">
              <c16:uniqueId val="{00000002-0EE3-4807-AD77-560B2E491127}"/>
            </c:ext>
          </c:extLst>
        </c:ser>
        <c:dLbls>
          <c:dLblPos val="outEnd"/>
          <c:showLegendKey val="0"/>
          <c:showVal val="1"/>
          <c:showCatName val="0"/>
          <c:showSerName val="0"/>
          <c:showPercent val="0"/>
          <c:showBubbleSize val="0"/>
        </c:dLbls>
        <c:gapWidth val="120"/>
        <c:axId val="1891750703"/>
        <c:axId val="84187616"/>
      </c:barChart>
      <c:catAx>
        <c:axId val="18917507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2"/>
                </a:solidFill>
                <a:latin typeface="+mn-lt"/>
                <a:ea typeface="+mn-ea"/>
                <a:cs typeface="+mn-cs"/>
              </a:defRPr>
            </a:pPr>
            <a:endParaRPr lang="en-US"/>
          </a:p>
        </c:txPr>
        <c:crossAx val="84187616"/>
        <c:crosses val="autoZero"/>
        <c:auto val="1"/>
        <c:lblAlgn val="ctr"/>
        <c:lblOffset val="100"/>
        <c:noMultiLvlLbl val="0"/>
      </c:catAx>
      <c:valAx>
        <c:axId val="8418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2"/>
                </a:solidFill>
                <a:latin typeface="+mn-lt"/>
                <a:ea typeface="+mn-ea"/>
                <a:cs typeface="+mn-cs"/>
              </a:defRPr>
            </a:pPr>
            <a:endParaRPr lang="en-US"/>
          </a:p>
        </c:txPr>
        <c:crossAx val="1891750703"/>
        <c:crosses val="autoZero"/>
        <c:crossBetween val="between"/>
      </c:valAx>
      <c:spPr>
        <a:noFill/>
        <a:ln>
          <a:noFill/>
        </a:ln>
        <a:effectLst/>
      </c:spPr>
    </c:plotArea>
    <c:legend>
      <c:legendPos val="tr"/>
      <c:layout>
        <c:manualLayout>
          <c:xMode val="edge"/>
          <c:yMode val="edge"/>
          <c:x val="0.82210928075205636"/>
          <c:y val="0.14031259023459236"/>
          <c:w val="0.11097241516853533"/>
          <c:h val="0.24896692395996931"/>
        </c:manualLayout>
      </c:layout>
      <c:overlay val="1"/>
      <c:spPr>
        <a:solidFill>
          <a:srgbClr val="F3F2F7"/>
        </a:solid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200" b="1" dirty="0">
                <a:solidFill>
                  <a:schemeClr val="tx2"/>
                </a:solidFill>
              </a:rPr>
              <a:t>Comparison</a:t>
            </a:r>
            <a:r>
              <a:rPr lang="en-US" sz="1200" b="1" baseline="0" dirty="0">
                <a:solidFill>
                  <a:schemeClr val="tx2"/>
                </a:solidFill>
              </a:rPr>
              <a:t> by model</a:t>
            </a:r>
            <a:endParaRPr lang="en-US" sz="1200" b="1" dirty="0">
              <a:solidFill>
                <a:schemeClr val="tx2"/>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model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Neural Network</c:v>
                </c:pt>
                <c:pt idx="1">
                  <c:v>SVM</c:v>
                </c:pt>
                <c:pt idx="2">
                  <c:v>Gradient Boosting</c:v>
                </c:pt>
                <c:pt idx="3">
                  <c:v>Naive Bayes</c:v>
                </c:pt>
              </c:strCache>
            </c:strRef>
          </c:cat>
          <c:val>
            <c:numRef>
              <c:f>Sheet1!$B$2:$B$5</c:f>
              <c:numCache>
                <c:formatCode>General</c:formatCode>
                <c:ptCount val="4"/>
                <c:pt idx="0">
                  <c:v>0.68</c:v>
                </c:pt>
                <c:pt idx="1">
                  <c:v>0.51</c:v>
                </c:pt>
                <c:pt idx="2">
                  <c:v>0.49</c:v>
                </c:pt>
                <c:pt idx="3">
                  <c:v>0.44</c:v>
                </c:pt>
              </c:numCache>
            </c:numRef>
          </c:val>
          <c:extLst>
            <c:ext xmlns:c16="http://schemas.microsoft.com/office/drawing/2014/chart" uri="{C3380CC4-5D6E-409C-BE32-E72D297353CC}">
              <c16:uniqueId val="{00000000-4AEB-4F39-AE67-88CFF3D69937}"/>
            </c:ext>
          </c:extLst>
        </c:ser>
        <c:dLbls>
          <c:dLblPos val="outEnd"/>
          <c:showLegendKey val="0"/>
          <c:showVal val="1"/>
          <c:showCatName val="0"/>
          <c:showSerName val="0"/>
          <c:showPercent val="0"/>
          <c:showBubbleSize val="0"/>
        </c:dLbls>
        <c:gapWidth val="120"/>
        <c:axId val="1891750703"/>
        <c:axId val="84187616"/>
      </c:barChart>
      <c:catAx>
        <c:axId val="1891750703"/>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2"/>
                    </a:solidFill>
                    <a:latin typeface="+mn-lt"/>
                    <a:ea typeface="+mn-ea"/>
                    <a:cs typeface="+mn-cs"/>
                  </a:defRPr>
                </a:pPr>
                <a:r>
                  <a:rPr lang="en-US" sz="1100" dirty="0">
                    <a:solidFill>
                      <a:schemeClr val="tx2"/>
                    </a:solidFill>
                  </a:rPr>
                  <a:t>Model</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4187616"/>
        <c:crosses val="autoZero"/>
        <c:auto val="1"/>
        <c:lblAlgn val="ctr"/>
        <c:lblOffset val="100"/>
        <c:noMultiLvlLbl val="0"/>
      </c:catAx>
      <c:valAx>
        <c:axId val="84187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2"/>
                    </a:solidFill>
                    <a:latin typeface="+mn-lt"/>
                    <a:ea typeface="+mn-ea"/>
                    <a:cs typeface="+mn-cs"/>
                  </a:defRPr>
                </a:pPr>
                <a:r>
                  <a:rPr lang="en-US" sz="1100" dirty="0">
                    <a:solidFill>
                      <a:schemeClr val="tx2"/>
                    </a:solidFill>
                  </a:rPr>
                  <a:t>Accuracy</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1891750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966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NLP stands for </a:t>
            </a:r>
            <a:r>
              <a:rPr lang="en-US" b="1" dirty="0"/>
              <a:t>Natural Language Processing</a:t>
            </a:r>
            <a:r>
              <a:rPr lang="en-US" dirty="0"/>
              <a:t>, a field of AI that helps computers understand, interpret, and respond to human language.</a:t>
            </a:r>
          </a:p>
          <a:p>
            <a:pPr marL="158750" indent="0">
              <a:buNone/>
            </a:pPr>
            <a:br>
              <a:rPr lang="en-US" dirty="0"/>
            </a:br>
            <a:r>
              <a:rPr lang="en-US" dirty="0"/>
              <a:t>TF-IDF helps us identify which words stand out in a document by combining </a:t>
            </a:r>
            <a:r>
              <a:rPr lang="en-US" b="1" dirty="0"/>
              <a:t>how frequently a word appears in the document</a:t>
            </a:r>
            <a:r>
              <a:rPr lang="en-US" dirty="0"/>
              <a:t> with </a:t>
            </a:r>
            <a:r>
              <a:rPr lang="en-US" b="1" dirty="0"/>
              <a:t>how rare the word is across all </a:t>
            </a:r>
            <a:r>
              <a:rPr lang="en-US" b="1" dirty="0" err="1"/>
              <a:t>documents.</a:t>
            </a:r>
            <a:r>
              <a:rPr lang="en-US" dirty="0" err="1"/>
              <a:t>It’s</a:t>
            </a:r>
            <a:r>
              <a:rPr lang="en-US" dirty="0"/>
              <a:t> like figuring out which words are most "important and unique" to the context of each document.</a:t>
            </a:r>
          </a:p>
        </p:txBody>
      </p:sp>
    </p:spTree>
    <p:extLst>
      <p:ext uri="{BB962C8B-B14F-4D97-AF65-F5344CB8AC3E}">
        <p14:creationId xmlns:p14="http://schemas.microsoft.com/office/powerpoint/2010/main" val="202750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Summary:</a:t>
            </a:r>
            <a:r>
              <a:rPr lang="en-US" dirty="0"/>
              <a:t> </a:t>
            </a:r>
            <a:r>
              <a:rPr lang="en-US" dirty="0" err="1"/>
              <a:t>Newmm</a:t>
            </a:r>
            <a:r>
              <a:rPr lang="en-US" dirty="0"/>
              <a:t> outperforms </a:t>
            </a:r>
            <a:r>
              <a:rPr lang="en-US" dirty="0" err="1"/>
              <a:t>WangchanBERTa</a:t>
            </a:r>
            <a:r>
              <a:rPr lang="en-US" dirty="0"/>
              <a:t> in many models, except for SVM, where both yield similar results. This is because </a:t>
            </a:r>
            <a:r>
              <a:rPr lang="en-US" dirty="0" err="1"/>
              <a:t>Newmm</a:t>
            </a:r>
            <a:r>
              <a:rPr lang="en-US" dirty="0"/>
              <a:t> tokenizes words individually, which suits simpler models like Neural Networks, allowing them to learn from word-level features more effectively.</a:t>
            </a:r>
          </a:p>
          <a:p>
            <a:r>
              <a:rPr lang="en-US" dirty="0"/>
              <a:t>A significant advantage of </a:t>
            </a:r>
            <a:r>
              <a:rPr lang="en-US" dirty="0" err="1"/>
              <a:t>Newmm</a:t>
            </a:r>
            <a:r>
              <a:rPr lang="en-US" dirty="0"/>
              <a:t> is the ability to customize its dictionary, making it ideal for domain-specific tasks where precise terminology is essential. By adding custom words, </a:t>
            </a:r>
            <a:r>
              <a:rPr lang="en-US" dirty="0" err="1"/>
              <a:t>Newmm</a:t>
            </a:r>
            <a:r>
              <a:rPr lang="en-US" dirty="0"/>
              <a:t> can better handle specialized vocabulary, which is particularly useful in contexts like logistics research papers.</a:t>
            </a:r>
          </a:p>
          <a:p>
            <a:r>
              <a:rPr lang="en-US" b="1" dirty="0"/>
              <a:t>Insight:</a:t>
            </a:r>
            <a:r>
              <a:rPr lang="en-US" dirty="0"/>
              <a:t> </a:t>
            </a:r>
            <a:r>
              <a:rPr lang="en-US" dirty="0" err="1"/>
              <a:t>Newmm</a:t>
            </a:r>
            <a:r>
              <a:rPr lang="en-US" dirty="0"/>
              <a:t> is beneficial for tasks requiring word-level feature extraction, while </a:t>
            </a:r>
            <a:r>
              <a:rPr lang="en-US" dirty="0" err="1"/>
              <a:t>WangchanBERTa</a:t>
            </a:r>
            <a:r>
              <a:rPr lang="en-US" dirty="0"/>
              <a:t> excels at understanding word context. For research papers with specialized terms, </a:t>
            </a:r>
            <a:r>
              <a:rPr lang="en-US" dirty="0" err="1"/>
              <a:t>Newmm's</a:t>
            </a:r>
            <a:r>
              <a:rPr lang="en-US" dirty="0"/>
              <a:t> customizability offers a clear advantage, while </a:t>
            </a:r>
            <a:r>
              <a:rPr lang="en-US" dirty="0" err="1"/>
              <a:t>WangchanBERTa's</a:t>
            </a:r>
            <a:r>
              <a:rPr lang="en-US" dirty="0"/>
              <a:t> contextual focus may struggle with such precise language.</a:t>
            </a:r>
          </a:p>
          <a:p>
            <a:pPr marL="158750" indent="0">
              <a:buNone/>
            </a:pPr>
            <a:endParaRPr lang="en-US" dirty="0"/>
          </a:p>
          <a:p>
            <a:pPr marL="0" indent="0" eaLnBrk="0" fontAlgn="base" hangingPunct="0">
              <a:spcBef>
                <a:spcPct val="0"/>
              </a:spcBef>
              <a:spcAft>
                <a:spcPct val="0"/>
              </a:spcAft>
              <a:buClrTx/>
              <a:buSzTx/>
              <a:buNone/>
            </a:pPr>
            <a:r>
              <a:rPr lang="en-US" altLang="en-US" sz="1200" b="1" dirty="0">
                <a:solidFill>
                  <a:schemeClr val="tx2"/>
                </a:solidFill>
                <a:latin typeface="Fira Sans" panose="020B0503050000020004" pitchFamily="34" charset="0"/>
              </a:rPr>
              <a:t>Insight :</a:t>
            </a:r>
          </a:p>
          <a:p>
            <a:pPr marL="285750" indent="-285750" eaLnBrk="0" fontAlgn="base" hangingPunct="0">
              <a:spcBef>
                <a:spcPct val="0"/>
              </a:spcBef>
              <a:spcAft>
                <a:spcPct val="0"/>
              </a:spcAft>
              <a:buClrTx/>
              <a:buSzTx/>
              <a:buFont typeface="Arial" panose="020B0604020202020204" pitchFamily="34" charset="0"/>
              <a:buChar char="•"/>
            </a:pPr>
            <a:r>
              <a:rPr lang="en-US" altLang="en-US" sz="1100" dirty="0" err="1">
                <a:solidFill>
                  <a:schemeClr val="tx2"/>
                </a:solidFill>
                <a:latin typeface="Fira Sans" panose="020B0503050000020004" pitchFamily="34" charset="0"/>
              </a:rPr>
              <a:t>Newmm</a:t>
            </a:r>
            <a:r>
              <a:rPr lang="en-US" altLang="en-US" sz="1100" dirty="0">
                <a:solidFill>
                  <a:schemeClr val="tx2"/>
                </a:solidFill>
                <a:latin typeface="Fira Sans" panose="020B0503050000020004" pitchFamily="34" charset="0"/>
              </a:rPr>
              <a:t> is better for tasks where        word-level features are important.</a:t>
            </a:r>
          </a:p>
          <a:p>
            <a:pPr marL="285750" indent="-285750" eaLnBrk="0" fontAlgn="base" hangingPunct="0">
              <a:spcBef>
                <a:spcPct val="0"/>
              </a:spcBef>
              <a:spcAft>
                <a:spcPct val="0"/>
              </a:spcAft>
              <a:buClrTx/>
              <a:buSzTx/>
              <a:buFont typeface="Arial" panose="020B0604020202020204" pitchFamily="34" charset="0"/>
              <a:buChar char="•"/>
            </a:pPr>
            <a:r>
              <a:rPr lang="en-US" altLang="en-US" sz="1100" dirty="0">
                <a:solidFill>
                  <a:schemeClr val="tx2"/>
                </a:solidFill>
                <a:latin typeface="Fira Sans" panose="020B0503050000020004" pitchFamily="34" charset="0"/>
              </a:rPr>
              <a:t>While </a:t>
            </a:r>
            <a:r>
              <a:rPr kumimoji="0" lang="en-US" altLang="en-US" sz="1100" i="0" u="none" strike="noStrike" cap="none" normalizeH="0" baseline="0" dirty="0" err="1">
                <a:ln>
                  <a:noFill/>
                </a:ln>
                <a:solidFill>
                  <a:schemeClr val="tx2"/>
                </a:solidFill>
                <a:effectLst/>
                <a:latin typeface="Fira Sans" panose="020B0503050000020004" pitchFamily="34" charset="0"/>
              </a:rPr>
              <a:t>WangchanBERTa</a:t>
            </a:r>
            <a:r>
              <a:rPr kumimoji="0" lang="en-US" altLang="en-US" sz="1100" i="0" u="none" strike="noStrike" cap="none" normalizeH="0" baseline="0" dirty="0">
                <a:ln>
                  <a:noFill/>
                </a:ln>
                <a:solidFill>
                  <a:schemeClr val="tx2"/>
                </a:solidFill>
                <a:effectLst/>
                <a:latin typeface="Fira Sans" panose="020B0503050000020004" pitchFamily="34" charset="0"/>
              </a:rPr>
              <a:t> considers            the context of words.</a:t>
            </a:r>
          </a:p>
          <a:p>
            <a:pPr marL="158750" indent="0">
              <a:buNone/>
            </a:pPr>
            <a:endParaRPr lang="en-US" dirty="0"/>
          </a:p>
        </p:txBody>
      </p:sp>
    </p:spTree>
    <p:extLst>
      <p:ext uri="{BB962C8B-B14F-4D97-AF65-F5344CB8AC3E}">
        <p14:creationId xmlns:p14="http://schemas.microsoft.com/office/powerpoint/2010/main" val="221336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Observation:</a:t>
            </a:r>
            <a:endParaRPr lang="en-US" dirty="0"/>
          </a:p>
          <a:p>
            <a:pPr marL="742950" lvl="1" indent="-285750">
              <a:buFont typeface="Arial" panose="020B0604020202020204" pitchFamily="34" charset="0"/>
              <a:buChar char="•"/>
            </a:pPr>
            <a:r>
              <a:rPr lang="en-US" b="1" dirty="0"/>
              <a:t>Neural Network</a:t>
            </a:r>
            <a:r>
              <a:rPr lang="en-US" dirty="0"/>
              <a:t> performs the best, with accuracies of </a:t>
            </a:r>
            <a:r>
              <a:rPr lang="en-US" b="1" dirty="0"/>
              <a:t>0.68</a:t>
            </a:r>
            <a:r>
              <a:rPr lang="en-US" dirty="0"/>
              <a:t> and </a:t>
            </a:r>
            <a:r>
              <a:rPr lang="en-US" b="1" dirty="0"/>
              <a:t>0.69</a:t>
            </a:r>
            <a:r>
              <a:rPr lang="en-US" dirty="0"/>
              <a:t> for Max DF values of </a:t>
            </a:r>
            <a:r>
              <a:rPr lang="en-US" b="1" dirty="0"/>
              <a:t>0.8</a:t>
            </a:r>
            <a:r>
              <a:rPr lang="en-US" dirty="0"/>
              <a:t> and </a:t>
            </a:r>
            <a:r>
              <a:rPr lang="en-US" b="1" dirty="0"/>
              <a:t>0.9</a:t>
            </a:r>
            <a:r>
              <a:rPr lang="en-US" dirty="0"/>
              <a:t>, respectively.</a:t>
            </a:r>
          </a:p>
          <a:p>
            <a:pPr marL="742950" lvl="1" indent="-285750">
              <a:buFont typeface="Arial" panose="020B0604020202020204" pitchFamily="34" charset="0"/>
              <a:buChar char="•"/>
            </a:pPr>
            <a:r>
              <a:rPr lang="en-US" b="1" dirty="0"/>
              <a:t>SVM</a:t>
            </a:r>
            <a:r>
              <a:rPr lang="en-US" dirty="0"/>
              <a:t> has a consistent performance of </a:t>
            </a:r>
            <a:r>
              <a:rPr lang="en-US" b="1" dirty="0"/>
              <a:t>0.51</a:t>
            </a:r>
            <a:r>
              <a:rPr lang="en-US" dirty="0"/>
              <a:t> for both Max DF settings.</a:t>
            </a:r>
          </a:p>
          <a:p>
            <a:pPr marL="742950" lvl="1" indent="-285750">
              <a:buFont typeface="Arial" panose="020B0604020202020204" pitchFamily="34" charset="0"/>
              <a:buChar char="•"/>
            </a:pPr>
            <a:r>
              <a:rPr lang="en-US" b="1" dirty="0"/>
              <a:t>Gradient Boosting</a:t>
            </a:r>
            <a:r>
              <a:rPr lang="en-US" dirty="0"/>
              <a:t> achieves </a:t>
            </a:r>
            <a:r>
              <a:rPr lang="en-US" b="1" dirty="0"/>
              <a:t>0.49</a:t>
            </a:r>
            <a:r>
              <a:rPr lang="en-US" dirty="0"/>
              <a:t> for both Max DF values.</a:t>
            </a:r>
          </a:p>
          <a:p>
            <a:pPr marL="742950" lvl="1" indent="-285750">
              <a:buFont typeface="Arial" panose="020B0604020202020204" pitchFamily="34" charset="0"/>
              <a:buChar char="•"/>
            </a:pPr>
            <a:r>
              <a:rPr lang="en-US" b="1" dirty="0"/>
              <a:t>Naive Bayes</a:t>
            </a:r>
            <a:r>
              <a:rPr lang="en-US" dirty="0"/>
              <a:t> shows lower accuracy, maintaining </a:t>
            </a:r>
            <a:r>
              <a:rPr lang="en-US" b="1" dirty="0"/>
              <a:t>0.44</a:t>
            </a:r>
            <a:r>
              <a:rPr lang="en-US" dirty="0"/>
              <a:t> for both Max DF settings.</a:t>
            </a:r>
          </a:p>
          <a:p>
            <a:pPr>
              <a:buFont typeface="Arial" panose="020B0604020202020204" pitchFamily="34" charset="0"/>
              <a:buChar char="•"/>
            </a:pPr>
            <a:r>
              <a:rPr lang="en-US" b="1" dirty="0"/>
              <a:t>Insight:</a:t>
            </a:r>
            <a:r>
              <a:rPr lang="en-US" dirty="0"/>
              <a:t> The Neural Network model shows sensitivity to changes in the Max DF parameter, while other models remain unaffected.</a:t>
            </a:r>
          </a:p>
          <a:p>
            <a:r>
              <a:rPr lang="en-US" b="1" dirty="0"/>
              <a:t>Observation:</a:t>
            </a:r>
            <a:endParaRPr lang="en-US" dirty="0"/>
          </a:p>
          <a:p>
            <a:pPr>
              <a:buFont typeface="Arial" panose="020B0604020202020204" pitchFamily="34" charset="0"/>
              <a:buChar char="•"/>
            </a:pPr>
            <a:r>
              <a:rPr lang="en-US" b="1" dirty="0"/>
              <a:t>Neural Network</a:t>
            </a:r>
            <a:r>
              <a:rPr lang="en-US" dirty="0"/>
              <a:t> achieves the highest accuracy of </a:t>
            </a:r>
            <a:r>
              <a:rPr lang="en-US" b="1" dirty="0"/>
              <a:t>0.70</a:t>
            </a:r>
            <a:r>
              <a:rPr lang="en-US" dirty="0"/>
              <a:t> with Max DF set to </a:t>
            </a:r>
            <a:r>
              <a:rPr lang="en-US" b="1" dirty="0"/>
              <a:t>5000</a:t>
            </a:r>
            <a:r>
              <a:rPr lang="en-US" dirty="0"/>
              <a:t>, but performance drops slightly to </a:t>
            </a:r>
            <a:r>
              <a:rPr lang="en-US" b="1" dirty="0"/>
              <a:t>0.68</a:t>
            </a:r>
            <a:r>
              <a:rPr lang="en-US" dirty="0"/>
              <a:t> for </a:t>
            </a:r>
            <a:r>
              <a:rPr lang="en-US" b="1" dirty="0"/>
              <a:t>7000</a:t>
            </a:r>
            <a:r>
              <a:rPr lang="en-US" dirty="0"/>
              <a:t> and </a:t>
            </a:r>
            <a:r>
              <a:rPr lang="en-US" b="1" dirty="0"/>
              <a:t>None</a:t>
            </a:r>
            <a:r>
              <a:rPr lang="en-US" dirty="0"/>
              <a:t>.</a:t>
            </a:r>
          </a:p>
          <a:p>
            <a:pPr>
              <a:buFont typeface="Arial" panose="020B0604020202020204" pitchFamily="34" charset="0"/>
              <a:buChar char="•"/>
            </a:pPr>
            <a:r>
              <a:rPr lang="en-US" b="1" dirty="0"/>
              <a:t>SVM</a:t>
            </a:r>
            <a:r>
              <a:rPr lang="en-US" dirty="0"/>
              <a:t> shows consistent performance (</a:t>
            </a:r>
            <a:r>
              <a:rPr lang="en-US" b="1" dirty="0"/>
              <a:t>0.51</a:t>
            </a:r>
            <a:r>
              <a:rPr lang="en-US" dirty="0"/>
              <a:t>) across all three Max DF settings.</a:t>
            </a:r>
          </a:p>
          <a:p>
            <a:pPr>
              <a:buFont typeface="Arial" panose="020B0604020202020204" pitchFamily="34" charset="0"/>
              <a:buChar char="•"/>
            </a:pPr>
            <a:r>
              <a:rPr lang="en-US" b="1" dirty="0"/>
              <a:t>Gradient Boosting</a:t>
            </a:r>
            <a:r>
              <a:rPr lang="en-US" dirty="0"/>
              <a:t> also remains stable at </a:t>
            </a:r>
            <a:r>
              <a:rPr lang="en-US" b="1" dirty="0"/>
              <a:t>0.49</a:t>
            </a:r>
            <a:r>
              <a:rPr lang="en-US" dirty="0"/>
              <a:t> regardless of the Max DF value.</a:t>
            </a:r>
          </a:p>
          <a:p>
            <a:pPr>
              <a:buFont typeface="Arial" panose="020B0604020202020204" pitchFamily="34" charset="0"/>
              <a:buChar char="•"/>
            </a:pPr>
            <a:r>
              <a:rPr lang="en-US" b="1" dirty="0"/>
              <a:t>Naive Bayes</a:t>
            </a:r>
            <a:r>
              <a:rPr lang="en-US" dirty="0"/>
              <a:t> achieves </a:t>
            </a:r>
            <a:r>
              <a:rPr lang="en-US" b="1" dirty="0"/>
              <a:t>0.44</a:t>
            </a:r>
            <a:r>
              <a:rPr lang="en-US" dirty="0"/>
              <a:t> for all settings.</a:t>
            </a:r>
          </a:p>
          <a:p>
            <a:r>
              <a:rPr lang="en-US" b="1" dirty="0"/>
              <a:t>Insight:</a:t>
            </a:r>
            <a:r>
              <a:rPr lang="en-US" dirty="0"/>
              <a:t> Neural Network performance improves slightly when Max DF is constrained to 5000, whereas other models do not benefit from changes in Max DF</a:t>
            </a:r>
            <a:br>
              <a:rPr lang="en-US" dirty="0"/>
            </a:br>
            <a:br>
              <a:rPr lang="en-US" dirty="0"/>
            </a:br>
            <a:r>
              <a:rPr lang="en-US" b="1" dirty="0"/>
              <a:t>Neural Networks Can Be More Sensitive to Feature Representation</a:t>
            </a:r>
            <a:r>
              <a:rPr lang="en-US" dirty="0"/>
              <a:t>:</a:t>
            </a:r>
          </a:p>
          <a:p>
            <a:pPr>
              <a:buFont typeface="Arial" panose="020B0604020202020204" pitchFamily="34" charset="0"/>
              <a:buChar char="•"/>
            </a:pPr>
            <a:r>
              <a:rPr lang="en-US" dirty="0"/>
              <a:t>Neural Networks, especially deep learning models, tend to perform better with finely tuned feature representations. Even small changes in vectorizer parameters can significantly impact the neural network's ability to learn from the data, especially when it has the capacity to capture more complex patterns.</a:t>
            </a:r>
          </a:p>
          <a:p>
            <a:pPr>
              <a:buFont typeface="Arial" panose="020B0604020202020204" pitchFamily="34" charset="0"/>
              <a:buChar char="•"/>
            </a:pPr>
            <a:r>
              <a:rPr lang="en-US" dirty="0"/>
              <a:t>In contrast, models like Naive Bayes, SVM, and Gradient Boosting might be less sensitive to subtle changes in feature representation because they have different learning mechanisms. Naive Bayes assumes feature independence, SVM focuses on margin maximization, and Gradient Boosting builds an ensemble of decision trees that may not be as sensitive to slight variations in features.</a:t>
            </a:r>
          </a:p>
          <a:p>
            <a:r>
              <a:rPr lang="en-US" dirty="0"/>
              <a:t>.</a:t>
            </a:r>
          </a:p>
          <a:p>
            <a:endParaRPr lang="en-US" dirty="0"/>
          </a:p>
        </p:txBody>
      </p:sp>
    </p:spTree>
    <p:extLst>
      <p:ext uri="{BB962C8B-B14F-4D97-AF65-F5344CB8AC3E}">
        <p14:creationId xmlns:p14="http://schemas.microsoft.com/office/powerpoint/2010/main" val="156848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eaLnBrk="0" fontAlgn="base" hangingPunct="0">
              <a:spcBef>
                <a:spcPct val="0"/>
              </a:spcBef>
              <a:spcAft>
                <a:spcPct val="0"/>
              </a:spcAft>
              <a:buClrTx/>
              <a:buSzTx/>
            </a:pPr>
            <a:r>
              <a:rPr kumimoji="0" lang="en-US" altLang="en-US" sz="1100" b="1" i="0" u="none" strike="noStrike" cap="none" normalizeH="0" baseline="0" dirty="0">
                <a:ln>
                  <a:noFill/>
                </a:ln>
                <a:solidFill>
                  <a:schemeClr val="tx1"/>
                </a:solidFill>
                <a:effectLst/>
                <a:latin typeface="Arial" panose="020B0604020202020204" pitchFamily="34" charset="0"/>
              </a:rPr>
              <a:t>Neural Network</a:t>
            </a:r>
            <a:r>
              <a:rPr kumimoji="0" lang="en-US" altLang="en-US" sz="1100" b="0" i="0" u="none" strike="noStrike" cap="none" normalizeH="0" baseline="0" dirty="0">
                <a:ln>
                  <a:noFill/>
                </a:ln>
                <a:solidFill>
                  <a:schemeClr val="tx1"/>
                </a:solidFill>
                <a:effectLst/>
                <a:latin typeface="Arial" panose="020B0604020202020204" pitchFamily="34" charset="0"/>
              </a:rPr>
              <a:t> performs the best, with an accuracy of </a:t>
            </a:r>
            <a:r>
              <a:rPr kumimoji="0" lang="en-US" altLang="en-US" sz="1100" b="1" i="0" u="none" strike="noStrike" cap="none" normalizeH="0" baseline="0" dirty="0">
                <a:ln>
                  <a:noFill/>
                </a:ln>
                <a:solidFill>
                  <a:schemeClr val="tx1"/>
                </a:solidFill>
                <a:effectLst/>
                <a:latin typeface="Arial" panose="020B0604020202020204" pitchFamily="34" charset="0"/>
              </a:rPr>
              <a:t>0.68</a:t>
            </a:r>
            <a:r>
              <a:rPr kumimoji="0" lang="en-US" altLang="en-US" sz="1100" b="0" i="0" u="none" strike="noStrike" cap="none" normalizeH="0" baseline="0" dirty="0">
                <a:ln>
                  <a:noFill/>
                </a:ln>
                <a:solidFill>
                  <a:schemeClr val="tx1"/>
                </a:solidFill>
                <a:effectLst/>
                <a:latin typeface="Arial" panose="020B0604020202020204" pitchFamily="34" charset="0"/>
              </a:rPr>
              <a:t>, indicating it is the most effective model for this classification task among the ones listed.</a:t>
            </a:r>
          </a:p>
          <a:p>
            <a:pPr marL="285750" indent="-285750" eaLnBrk="0" fontAlgn="base" hangingPunct="0">
              <a:spcBef>
                <a:spcPct val="0"/>
              </a:spcBef>
              <a:spcAft>
                <a:spcPct val="0"/>
              </a:spcAft>
              <a:buClrTx/>
              <a:buSzTx/>
            </a:pPr>
            <a:r>
              <a:rPr kumimoji="0" lang="en-US" altLang="en-US" sz="1100" b="0" i="0" u="none" strike="noStrike" cap="none" normalizeH="0" baseline="0" dirty="0">
                <a:ln>
                  <a:noFill/>
                </a:ln>
                <a:solidFill>
                  <a:schemeClr val="tx1"/>
                </a:solidFill>
                <a:effectLst/>
                <a:latin typeface="Arial" panose="020B0604020202020204" pitchFamily="34" charset="0"/>
              </a:rPr>
              <a:t>Other models like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(0.51), </a:t>
            </a:r>
            <a:r>
              <a:rPr kumimoji="0" lang="en-US" altLang="en-US" sz="1100" b="1" i="0" u="none" strike="noStrike" cap="none" normalizeH="0" baseline="0" dirty="0">
                <a:ln>
                  <a:noFill/>
                </a:ln>
                <a:solidFill>
                  <a:schemeClr val="tx1"/>
                </a:solidFill>
                <a:effectLst/>
                <a:latin typeface="Arial" panose="020B0604020202020204" pitchFamily="34" charset="0"/>
              </a:rPr>
              <a:t>Gradient Boosting</a:t>
            </a:r>
            <a:r>
              <a:rPr kumimoji="0" lang="en-US" altLang="en-US" sz="1100" b="0" i="0" u="none" strike="noStrike" cap="none" normalizeH="0" baseline="0" dirty="0">
                <a:ln>
                  <a:noFill/>
                </a:ln>
                <a:solidFill>
                  <a:schemeClr val="tx1"/>
                </a:solidFill>
                <a:effectLst/>
                <a:latin typeface="Arial" panose="020B0604020202020204" pitchFamily="34" charset="0"/>
              </a:rPr>
              <a:t> (0.49), and </a:t>
            </a:r>
            <a:r>
              <a:rPr kumimoji="0" lang="en-US" altLang="en-US" sz="1100" b="1" i="0" u="none" strike="noStrike" cap="none" normalizeH="0" baseline="0" dirty="0">
                <a:ln>
                  <a:noFill/>
                </a:ln>
                <a:solidFill>
                  <a:schemeClr val="tx1"/>
                </a:solidFill>
                <a:effectLst/>
                <a:latin typeface="Arial" panose="020B0604020202020204" pitchFamily="34" charset="0"/>
              </a:rPr>
              <a:t>Naive Bayes</a:t>
            </a:r>
            <a:r>
              <a:rPr kumimoji="0" lang="en-US" altLang="en-US" sz="1100" b="0" i="0" u="none" strike="noStrike" cap="none" normalizeH="0" baseline="0" dirty="0">
                <a:ln>
                  <a:noFill/>
                </a:ln>
                <a:solidFill>
                  <a:schemeClr val="tx1"/>
                </a:solidFill>
                <a:effectLst/>
                <a:latin typeface="Arial" panose="020B0604020202020204" pitchFamily="34" charset="0"/>
              </a:rPr>
              <a:t> (0.44) show lower accuracies, which means they are not as well-suited for the problem in comparison to the neural network. </a:t>
            </a:r>
          </a:p>
          <a:p>
            <a:endParaRPr lang="en-US" dirty="0"/>
          </a:p>
        </p:txBody>
      </p:sp>
    </p:spTree>
    <p:extLst>
      <p:ext uri="{BB962C8B-B14F-4D97-AF65-F5344CB8AC3E}">
        <p14:creationId xmlns:p14="http://schemas.microsoft.com/office/powerpoint/2010/main" val="1784010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099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22bdf332df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22bdf332df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82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db0f9523dd_0_25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db0f9523dd_0_2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100" dirty="0">
                <a:latin typeface="Catamaran" panose="020B0604020202020204" charset="0"/>
                <a:cs typeface="Catamaran" panose="020B0604020202020204" charset="0"/>
              </a:rPr>
              <a:t>An end-to-end pipeline automates the entire process, from data collection to final output, eliminating the need for manual intervention. In your logistics research paper classification project, it automates key tasks such as categorization, summarization, analysis, and recommendations.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latin typeface="Catamaran"/>
                <a:ea typeface="Catamaran"/>
                <a:cs typeface="Catamaran"/>
                <a:sym typeface="Catamaran"/>
              </a:rPr>
              <a:t>Categorization: </a:t>
            </a:r>
            <a:r>
              <a:rPr lang="en-US" dirty="0">
                <a:solidFill>
                  <a:schemeClr val="dk1"/>
                </a:solidFill>
                <a:latin typeface="Catamaran"/>
                <a:ea typeface="Catamaran"/>
                <a:cs typeface="Catamaran"/>
                <a:sym typeface="Catamaran"/>
              </a:rPr>
              <a:t>Automatically classify papers into relevant categories (e.g., Procurement, Logistics).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solidFill>
                  <a:schemeClr val="dk1"/>
                </a:solidFill>
                <a:latin typeface="Catamaran"/>
                <a:ea typeface="Catamaran"/>
                <a:cs typeface="Catamaran"/>
                <a:sym typeface="Catamaran"/>
              </a:rPr>
              <a:t>Summarization: </a:t>
            </a:r>
            <a:r>
              <a:rPr lang="en-US" sz="1200" dirty="0">
                <a:solidFill>
                  <a:schemeClr val="dk1"/>
                </a:solidFill>
                <a:latin typeface="Catamaran"/>
                <a:ea typeface="Catamaran"/>
                <a:cs typeface="Catamaran"/>
                <a:sym typeface="Catamaran"/>
              </a:rPr>
              <a:t>Generate brief summaries of each paper, highlighting key themes.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chemeClr val="dk1"/>
                </a:solidFill>
                <a:latin typeface="Catamaran"/>
                <a:ea typeface="Catamaran"/>
                <a:cs typeface="Catamaran"/>
                <a:sym typeface="Catamaran"/>
              </a:rPr>
              <a:t>Analysis: </a:t>
            </a:r>
            <a:r>
              <a:rPr lang="en-US" sz="1100" dirty="0">
                <a:solidFill>
                  <a:schemeClr val="dk1"/>
                </a:solidFill>
                <a:latin typeface="Catamaran"/>
                <a:ea typeface="Catamaran"/>
                <a:cs typeface="Catamaran"/>
                <a:sym typeface="Catamaran"/>
              </a:rPr>
              <a:t>Extract insights, trends, and key keywords from the papers for further research.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b="1" dirty="0">
                <a:solidFill>
                  <a:schemeClr val="dk1"/>
                </a:solidFill>
                <a:latin typeface="Catamaran"/>
                <a:ea typeface="Catamaran"/>
                <a:cs typeface="Catamaran"/>
                <a:sym typeface="Catamaran"/>
              </a:rPr>
              <a:t>Recommender System</a:t>
            </a:r>
            <a:r>
              <a:rPr lang="en-US" sz="1050" dirty="0">
                <a:solidFill>
                  <a:schemeClr val="dk1"/>
                </a:solidFill>
                <a:latin typeface="Catamaran"/>
                <a:ea typeface="Catamaran"/>
                <a:cs typeface="Catamaran"/>
                <a:sym typeface="Catamaran"/>
              </a:rPr>
              <a:t>: Suggest papers based on the user’s interests, past searches, or related topics.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900" dirty="0">
              <a:solidFill>
                <a:schemeClr val="dk1"/>
              </a:solidFill>
              <a:latin typeface="Catamaran"/>
              <a:ea typeface="Catamaran"/>
              <a:cs typeface="Catamaran"/>
              <a:sym typeface="Catamar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000" dirty="0">
              <a:solidFill>
                <a:schemeClr val="dk1"/>
              </a:solidFill>
              <a:latin typeface="Catamaran"/>
              <a:ea typeface="Catamaran"/>
              <a:cs typeface="Catamaran"/>
              <a:sym typeface="Catamar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050" dirty="0">
              <a:solidFill>
                <a:schemeClr val="dk1"/>
              </a:solidFill>
              <a:latin typeface="Catamaran"/>
              <a:ea typeface="Catamaran"/>
              <a:cs typeface="Catamaran"/>
              <a:sym typeface="Catamar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6877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5638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52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there anyone here who works or stores all files in a single folder? No one, right? Why is that? Because it’s hard to find files, and it takes a lot of time.</a:t>
            </a:r>
          </a:p>
          <a:p>
            <a:br>
              <a:rPr lang="en-US" dirty="0"/>
            </a:br>
            <a:r>
              <a:rPr lang="en-US" dirty="0"/>
              <a:t>The Downloads folder — I believe many people have faced the issue of finding files in there. Sometimes, after downloading a file, we forget to move it to a folder we regularly use, and we end up scrolling down to find it, which can take a long time. It's similar to a library or supermarket without signs indicating product categories. If that were the case, finding items would be difficult and time-consuming.</a:t>
            </a:r>
          </a:p>
        </p:txBody>
      </p:sp>
    </p:spTree>
    <p:extLst>
      <p:ext uri="{BB962C8B-B14F-4D97-AF65-F5344CB8AC3E}">
        <p14:creationId xmlns:p14="http://schemas.microsoft.com/office/powerpoint/2010/main" val="282018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Organizing files by their usage type makes it much easier to use and find them, just like how everyone organizes their own data or files into a well-structured format.</a:t>
            </a:r>
          </a:p>
        </p:txBody>
      </p:sp>
    </p:spTree>
    <p:extLst>
      <p:ext uri="{BB962C8B-B14F-4D97-AF65-F5344CB8AC3E}">
        <p14:creationId xmlns:p14="http://schemas.microsoft.com/office/powerpoint/2010/main" val="325509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53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629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95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The data comes from </a:t>
            </a:r>
            <a:r>
              <a:rPr kumimoji="0" lang="en-US" altLang="en-US" sz="1100" b="1" i="0" u="none" strike="noStrike" cap="none" normalizeH="0" baseline="0" dirty="0">
                <a:ln>
                  <a:noFill/>
                </a:ln>
                <a:solidFill>
                  <a:schemeClr val="tx1"/>
                </a:solidFill>
                <a:effectLst/>
                <a:latin typeface="Arial" panose="020B0604020202020204" pitchFamily="34" charset="0"/>
              </a:rPr>
              <a:t>logistics bachelor's degree students</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All documents are written in the </a:t>
            </a:r>
            <a:r>
              <a:rPr kumimoji="0" lang="en-US" altLang="en-US" sz="1100" b="1" i="0" u="none" strike="noStrike" cap="none" normalizeH="0" baseline="0" dirty="0">
                <a:ln>
                  <a:noFill/>
                </a:ln>
                <a:solidFill>
                  <a:schemeClr val="tx1"/>
                </a:solidFill>
                <a:effectLst/>
                <a:latin typeface="Arial" panose="020B0604020202020204" pitchFamily="34" charset="0"/>
              </a:rPr>
              <a:t>Thai language</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The dataset includes a total of </a:t>
            </a:r>
            <a:r>
              <a:rPr kumimoji="0" lang="en-US" altLang="en-US" sz="1100" b="1" i="0" u="none" strike="noStrike" cap="none" normalizeH="0" baseline="0" dirty="0">
                <a:ln>
                  <a:noFill/>
                </a:ln>
                <a:solidFill>
                  <a:schemeClr val="tx1"/>
                </a:solidFill>
                <a:effectLst/>
                <a:latin typeface="Arial" panose="020B0604020202020204" pitchFamily="34" charset="0"/>
              </a:rPr>
              <a:t>340 files</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Each file contains an </a:t>
            </a:r>
            <a:r>
              <a:rPr kumimoji="0" lang="en-US" altLang="en-US" sz="1100" b="1" i="0" u="none" strike="noStrike" cap="none" normalizeH="0" baseline="0" dirty="0">
                <a:ln>
                  <a:noFill/>
                </a:ln>
                <a:solidFill>
                  <a:schemeClr val="tx1"/>
                </a:solidFill>
                <a:effectLst/>
                <a:latin typeface="Arial" panose="020B0604020202020204" pitchFamily="34" charset="0"/>
              </a:rPr>
              <a:t>average of 6 pages</a:t>
            </a:r>
            <a:r>
              <a:rPr kumimoji="0" lang="en-US" altLang="en-US" sz="1100" b="0" i="0" u="none" strike="noStrike" cap="none" normalizeH="0" baseline="0" dirty="0">
                <a:ln>
                  <a:noFill/>
                </a:ln>
                <a:solidFill>
                  <a:schemeClr val="tx1"/>
                </a:solidFill>
                <a:effectLst/>
                <a:latin typeface="Arial" panose="020B0604020202020204" pitchFamily="34" charset="0"/>
              </a:rPr>
              <a:t>. </a:t>
            </a:r>
          </a:p>
          <a:p>
            <a:endParaRPr lang="en-US" dirty="0"/>
          </a:p>
          <a:p>
            <a:endParaRPr lang="en-US" dirty="0"/>
          </a:p>
        </p:txBody>
      </p:sp>
    </p:spTree>
    <p:extLst>
      <p:ext uri="{BB962C8B-B14F-4D97-AF65-F5344CB8AC3E}">
        <p14:creationId xmlns:p14="http://schemas.microsoft.com/office/powerpoint/2010/main" val="358391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150" y="534125"/>
            <a:ext cx="7020000" cy="16611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200" y="2195225"/>
            <a:ext cx="7020000" cy="3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9">
            <a:extLst>
              <a:ext uri="{FF2B5EF4-FFF2-40B4-BE49-F238E27FC236}">
                <a16:creationId xmlns:a16="http://schemas.microsoft.com/office/drawing/2014/main" id="{601D8CE7-0230-55C8-7349-E5A55079B2C8}"/>
              </a:ext>
            </a:extLst>
          </p:cNvPr>
          <p:cNvSpPr>
            <a:spLocks noGrp="1"/>
          </p:cNvSpPr>
          <p:nvPr>
            <p:ph type="body" sz="quarter" idx="10" hasCustomPrompt="1"/>
          </p:nvPr>
        </p:nvSpPr>
        <p:spPr>
          <a:xfrm>
            <a:off x="0" y="409229"/>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14867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150" y="2106525"/>
            <a:ext cx="4164900" cy="171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150" y="1154400"/>
            <a:ext cx="1223100" cy="89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 name="Google Shape;15;p3"/>
          <p:cNvSpPr txBox="1">
            <a:spLocks noGrp="1"/>
          </p:cNvSpPr>
          <p:nvPr>
            <p:ph type="subTitle" idx="1"/>
          </p:nvPr>
        </p:nvSpPr>
        <p:spPr>
          <a:xfrm>
            <a:off x="713150" y="3678300"/>
            <a:ext cx="4164900" cy="34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 name="Google Shape;16;p3"/>
          <p:cNvSpPr>
            <a:spLocks noGrp="1"/>
          </p:cNvSpPr>
          <p:nvPr>
            <p:ph type="pic" idx="3"/>
          </p:nvPr>
        </p:nvSpPr>
        <p:spPr>
          <a:xfrm>
            <a:off x="5491950" y="534125"/>
            <a:ext cx="2830200" cy="4064100"/>
          </a:xfrm>
          <a:prstGeom prst="roundRect">
            <a:avLst>
              <a:gd name="adj" fmla="val 16667"/>
            </a:avLst>
          </a:prstGeom>
          <a:noFill/>
          <a:ln>
            <a:noFill/>
          </a:ln>
        </p:spPr>
      </p:sp>
      <p:sp>
        <p:nvSpPr>
          <p:cNvPr id="17" name="Google Shape;17;p3"/>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sp>
        <p:nvSpPr>
          <p:cNvPr id="24" name="Google Shape;24;p4"/>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67" name="Google Shape;67;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9"/>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9"/>
          <p:cNvGrpSpPr/>
          <p:nvPr/>
        </p:nvGrpSpPr>
        <p:grpSpPr>
          <a:xfrm>
            <a:off x="62500" y="4691024"/>
            <a:ext cx="9018344" cy="390053"/>
            <a:chOff x="62500" y="4683850"/>
            <a:chExt cx="9018344" cy="390053"/>
          </a:xfrm>
        </p:grpSpPr>
        <p:sp>
          <p:nvSpPr>
            <p:cNvPr id="70" name="Google Shape;70;p9"/>
            <p:cNvSpPr/>
            <p:nvPr/>
          </p:nvSpPr>
          <p:spPr>
            <a:xfrm>
              <a:off x="62500" y="4683850"/>
              <a:ext cx="9018344" cy="121197"/>
            </a:xfrm>
            <a:custGeom>
              <a:avLst/>
              <a:gdLst/>
              <a:ahLst/>
              <a:cxnLst/>
              <a:rect l="l" t="t" r="r" b="b"/>
              <a:pathLst>
                <a:path w="57593" h="774" extrusionOk="0">
                  <a:moveTo>
                    <a:pt x="1781" y="1"/>
                  </a:moveTo>
                  <a:cubicBezTo>
                    <a:pt x="1512" y="1"/>
                    <a:pt x="1243" y="64"/>
                    <a:pt x="1020" y="191"/>
                  </a:cubicBezTo>
                  <a:cubicBezTo>
                    <a:pt x="756" y="339"/>
                    <a:pt x="435" y="452"/>
                    <a:pt x="0" y="452"/>
                  </a:cubicBezTo>
                  <a:lnTo>
                    <a:pt x="0" y="773"/>
                  </a:lnTo>
                  <a:lnTo>
                    <a:pt x="57592" y="773"/>
                  </a:lnTo>
                  <a:lnTo>
                    <a:pt x="57592" y="452"/>
                  </a:lnTo>
                  <a:cubicBezTo>
                    <a:pt x="57249" y="452"/>
                    <a:pt x="56837" y="339"/>
                    <a:pt x="56576" y="191"/>
                  </a:cubicBezTo>
                  <a:cubicBezTo>
                    <a:pt x="56352" y="64"/>
                    <a:pt x="56077" y="1"/>
                    <a:pt x="55803" y="1"/>
                  </a:cubicBezTo>
                  <a:cubicBezTo>
                    <a:pt x="55530" y="1"/>
                    <a:pt x="55258" y="64"/>
                    <a:pt x="55040" y="191"/>
                  </a:cubicBezTo>
                  <a:cubicBezTo>
                    <a:pt x="54776" y="339"/>
                    <a:pt x="54432" y="452"/>
                    <a:pt x="54009" y="452"/>
                  </a:cubicBezTo>
                  <a:cubicBezTo>
                    <a:pt x="53575" y="452"/>
                    <a:pt x="53231" y="339"/>
                    <a:pt x="52968" y="191"/>
                  </a:cubicBezTo>
                  <a:cubicBezTo>
                    <a:pt x="52750" y="64"/>
                    <a:pt x="52478" y="1"/>
                    <a:pt x="52205" y="1"/>
                  </a:cubicBezTo>
                  <a:cubicBezTo>
                    <a:pt x="51932" y="1"/>
                    <a:pt x="51657" y="64"/>
                    <a:pt x="51434" y="191"/>
                  </a:cubicBezTo>
                  <a:cubicBezTo>
                    <a:pt x="51170" y="339"/>
                    <a:pt x="50827" y="452"/>
                    <a:pt x="50393" y="452"/>
                  </a:cubicBezTo>
                  <a:cubicBezTo>
                    <a:pt x="49967" y="452"/>
                    <a:pt x="49623" y="339"/>
                    <a:pt x="49362" y="191"/>
                  </a:cubicBezTo>
                  <a:cubicBezTo>
                    <a:pt x="49138" y="64"/>
                    <a:pt x="48863" y="1"/>
                    <a:pt x="48590" y="1"/>
                  </a:cubicBezTo>
                  <a:cubicBezTo>
                    <a:pt x="48317" y="1"/>
                    <a:pt x="48045" y="64"/>
                    <a:pt x="47826" y="191"/>
                  </a:cubicBezTo>
                  <a:cubicBezTo>
                    <a:pt x="47562" y="339"/>
                    <a:pt x="47219" y="452"/>
                    <a:pt x="46785" y="452"/>
                  </a:cubicBezTo>
                  <a:cubicBezTo>
                    <a:pt x="46350" y="452"/>
                    <a:pt x="46018" y="339"/>
                    <a:pt x="45754" y="191"/>
                  </a:cubicBezTo>
                  <a:cubicBezTo>
                    <a:pt x="45532" y="64"/>
                    <a:pt x="45257" y="1"/>
                    <a:pt x="44982" y="1"/>
                  </a:cubicBezTo>
                  <a:cubicBezTo>
                    <a:pt x="44707" y="1"/>
                    <a:pt x="44432" y="64"/>
                    <a:pt x="44210" y="191"/>
                  </a:cubicBezTo>
                  <a:cubicBezTo>
                    <a:pt x="43946" y="339"/>
                    <a:pt x="43613" y="452"/>
                    <a:pt x="43179" y="452"/>
                  </a:cubicBezTo>
                  <a:cubicBezTo>
                    <a:pt x="42742" y="452"/>
                    <a:pt x="42399" y="339"/>
                    <a:pt x="42135" y="191"/>
                  </a:cubicBezTo>
                  <a:cubicBezTo>
                    <a:pt x="41918" y="64"/>
                    <a:pt x="41647" y="1"/>
                    <a:pt x="41374" y="1"/>
                  </a:cubicBezTo>
                  <a:cubicBezTo>
                    <a:pt x="41100" y="1"/>
                    <a:pt x="40826" y="64"/>
                    <a:pt x="40602" y="191"/>
                  </a:cubicBezTo>
                  <a:cubicBezTo>
                    <a:pt x="40338" y="339"/>
                    <a:pt x="39994" y="452"/>
                    <a:pt x="39571" y="452"/>
                  </a:cubicBezTo>
                  <a:cubicBezTo>
                    <a:pt x="39137" y="452"/>
                    <a:pt x="38794" y="339"/>
                    <a:pt x="38530" y="191"/>
                  </a:cubicBezTo>
                  <a:cubicBezTo>
                    <a:pt x="38306" y="64"/>
                    <a:pt x="38031" y="1"/>
                    <a:pt x="37758" y="1"/>
                  </a:cubicBezTo>
                  <a:cubicBezTo>
                    <a:pt x="37485" y="1"/>
                    <a:pt x="37213" y="64"/>
                    <a:pt x="36996" y="191"/>
                  </a:cubicBezTo>
                  <a:cubicBezTo>
                    <a:pt x="36733" y="339"/>
                    <a:pt x="36389" y="452"/>
                    <a:pt x="35952" y="452"/>
                  </a:cubicBezTo>
                  <a:cubicBezTo>
                    <a:pt x="35518" y="452"/>
                    <a:pt x="35185" y="339"/>
                    <a:pt x="34922" y="191"/>
                  </a:cubicBezTo>
                  <a:cubicBezTo>
                    <a:pt x="34699" y="64"/>
                    <a:pt x="34424" y="1"/>
                    <a:pt x="34149" y="1"/>
                  </a:cubicBezTo>
                  <a:cubicBezTo>
                    <a:pt x="33875" y="1"/>
                    <a:pt x="33600" y="64"/>
                    <a:pt x="33377" y="191"/>
                  </a:cubicBezTo>
                  <a:cubicBezTo>
                    <a:pt x="33113" y="339"/>
                    <a:pt x="32781" y="452"/>
                    <a:pt x="32347" y="452"/>
                  </a:cubicBezTo>
                  <a:cubicBezTo>
                    <a:pt x="31913" y="452"/>
                    <a:pt x="31569" y="339"/>
                    <a:pt x="31305" y="191"/>
                  </a:cubicBezTo>
                  <a:cubicBezTo>
                    <a:pt x="31087" y="64"/>
                    <a:pt x="30818" y="1"/>
                    <a:pt x="30549" y="1"/>
                  </a:cubicBezTo>
                  <a:cubicBezTo>
                    <a:pt x="30280" y="1"/>
                    <a:pt x="30011" y="64"/>
                    <a:pt x="29794" y="191"/>
                  </a:cubicBezTo>
                  <a:cubicBezTo>
                    <a:pt x="29530" y="339"/>
                    <a:pt x="29220" y="441"/>
                    <a:pt x="28796" y="452"/>
                  </a:cubicBezTo>
                  <a:cubicBezTo>
                    <a:pt x="28464" y="441"/>
                    <a:pt x="28052" y="339"/>
                    <a:pt x="27802" y="191"/>
                  </a:cubicBezTo>
                  <a:cubicBezTo>
                    <a:pt x="27578" y="64"/>
                    <a:pt x="27306" y="1"/>
                    <a:pt x="27034" y="1"/>
                  </a:cubicBezTo>
                  <a:cubicBezTo>
                    <a:pt x="26762" y="1"/>
                    <a:pt x="26490" y="64"/>
                    <a:pt x="26266" y="191"/>
                  </a:cubicBezTo>
                  <a:cubicBezTo>
                    <a:pt x="26005" y="339"/>
                    <a:pt x="25672" y="452"/>
                    <a:pt x="25235" y="452"/>
                  </a:cubicBezTo>
                  <a:cubicBezTo>
                    <a:pt x="24801" y="452"/>
                    <a:pt x="24457" y="339"/>
                    <a:pt x="24194" y="191"/>
                  </a:cubicBezTo>
                  <a:cubicBezTo>
                    <a:pt x="23976" y="64"/>
                    <a:pt x="23704" y="1"/>
                    <a:pt x="23431" y="1"/>
                  </a:cubicBezTo>
                  <a:cubicBezTo>
                    <a:pt x="23158" y="1"/>
                    <a:pt x="22883" y="64"/>
                    <a:pt x="22660" y="191"/>
                  </a:cubicBezTo>
                  <a:cubicBezTo>
                    <a:pt x="22396" y="339"/>
                    <a:pt x="22053" y="452"/>
                    <a:pt x="21630" y="452"/>
                  </a:cubicBezTo>
                  <a:cubicBezTo>
                    <a:pt x="21196" y="452"/>
                    <a:pt x="20852" y="339"/>
                    <a:pt x="20588" y="191"/>
                  </a:cubicBezTo>
                  <a:cubicBezTo>
                    <a:pt x="20370" y="64"/>
                    <a:pt x="20098" y="1"/>
                    <a:pt x="19824" y="1"/>
                  </a:cubicBezTo>
                  <a:cubicBezTo>
                    <a:pt x="19551" y="1"/>
                    <a:pt x="19276" y="64"/>
                    <a:pt x="19052" y="191"/>
                  </a:cubicBezTo>
                  <a:cubicBezTo>
                    <a:pt x="18791" y="339"/>
                    <a:pt x="18448" y="452"/>
                    <a:pt x="18011" y="452"/>
                  </a:cubicBezTo>
                  <a:cubicBezTo>
                    <a:pt x="17587" y="452"/>
                    <a:pt x="17244" y="339"/>
                    <a:pt x="16980" y="191"/>
                  </a:cubicBezTo>
                  <a:cubicBezTo>
                    <a:pt x="16758" y="64"/>
                    <a:pt x="16483" y="1"/>
                    <a:pt x="16208" y="1"/>
                  </a:cubicBezTo>
                  <a:cubicBezTo>
                    <a:pt x="15933" y="1"/>
                    <a:pt x="15658" y="64"/>
                    <a:pt x="15436" y="191"/>
                  </a:cubicBezTo>
                  <a:cubicBezTo>
                    <a:pt x="15183" y="339"/>
                    <a:pt x="14840" y="452"/>
                    <a:pt x="14405" y="452"/>
                  </a:cubicBezTo>
                  <a:cubicBezTo>
                    <a:pt x="13968" y="452"/>
                    <a:pt x="13639" y="339"/>
                    <a:pt x="13375" y="191"/>
                  </a:cubicBezTo>
                  <a:cubicBezTo>
                    <a:pt x="13151" y="64"/>
                    <a:pt x="12876" y="1"/>
                    <a:pt x="12601" y="1"/>
                  </a:cubicBezTo>
                  <a:cubicBezTo>
                    <a:pt x="12326" y="1"/>
                    <a:pt x="12052" y="64"/>
                    <a:pt x="11828" y="191"/>
                  </a:cubicBezTo>
                  <a:cubicBezTo>
                    <a:pt x="11564" y="339"/>
                    <a:pt x="11234" y="452"/>
                    <a:pt x="10797" y="452"/>
                  </a:cubicBezTo>
                  <a:cubicBezTo>
                    <a:pt x="10363" y="452"/>
                    <a:pt x="10020" y="339"/>
                    <a:pt x="9756" y="191"/>
                  </a:cubicBezTo>
                  <a:cubicBezTo>
                    <a:pt x="9539" y="64"/>
                    <a:pt x="9267" y="1"/>
                    <a:pt x="8993" y="1"/>
                  </a:cubicBezTo>
                  <a:cubicBezTo>
                    <a:pt x="8720" y="1"/>
                    <a:pt x="8445" y="64"/>
                    <a:pt x="8222" y="191"/>
                  </a:cubicBezTo>
                  <a:cubicBezTo>
                    <a:pt x="7959" y="339"/>
                    <a:pt x="7615" y="452"/>
                    <a:pt x="7181" y="452"/>
                  </a:cubicBezTo>
                  <a:cubicBezTo>
                    <a:pt x="6755" y="452"/>
                    <a:pt x="6411" y="339"/>
                    <a:pt x="6150" y="191"/>
                  </a:cubicBezTo>
                  <a:cubicBezTo>
                    <a:pt x="5926" y="64"/>
                    <a:pt x="5652" y="1"/>
                    <a:pt x="5377" y="1"/>
                  </a:cubicBezTo>
                  <a:cubicBezTo>
                    <a:pt x="5102" y="1"/>
                    <a:pt x="4827" y="64"/>
                    <a:pt x="4603" y="191"/>
                  </a:cubicBezTo>
                  <a:cubicBezTo>
                    <a:pt x="4351" y="339"/>
                    <a:pt x="4007" y="452"/>
                    <a:pt x="3573" y="452"/>
                  </a:cubicBezTo>
                  <a:cubicBezTo>
                    <a:pt x="3139" y="452"/>
                    <a:pt x="2806" y="339"/>
                    <a:pt x="2542" y="191"/>
                  </a:cubicBezTo>
                  <a:cubicBezTo>
                    <a:pt x="2320" y="64"/>
                    <a:pt x="2050"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62500" y="4707180"/>
              <a:ext cx="9018344" cy="366722"/>
            </a:xfrm>
            <a:custGeom>
              <a:avLst/>
              <a:gdLst/>
              <a:ahLst/>
              <a:cxnLst/>
              <a:rect l="l" t="t" r="r" b="b"/>
              <a:pathLst>
                <a:path w="57593" h="2342" extrusionOk="0">
                  <a:moveTo>
                    <a:pt x="1781" y="0"/>
                  </a:moveTo>
                  <a:cubicBezTo>
                    <a:pt x="1512" y="0"/>
                    <a:pt x="1243" y="64"/>
                    <a:pt x="1020" y="190"/>
                  </a:cubicBezTo>
                  <a:cubicBezTo>
                    <a:pt x="756" y="338"/>
                    <a:pt x="435" y="454"/>
                    <a:pt x="0" y="454"/>
                  </a:cubicBezTo>
                  <a:lnTo>
                    <a:pt x="0" y="624"/>
                  </a:lnTo>
                  <a:lnTo>
                    <a:pt x="0" y="762"/>
                  </a:lnTo>
                  <a:lnTo>
                    <a:pt x="0" y="2342"/>
                  </a:lnTo>
                  <a:lnTo>
                    <a:pt x="57592" y="2342"/>
                  </a:lnTo>
                  <a:lnTo>
                    <a:pt x="57592" y="762"/>
                  </a:lnTo>
                  <a:lnTo>
                    <a:pt x="57592" y="624"/>
                  </a:lnTo>
                  <a:lnTo>
                    <a:pt x="57592" y="454"/>
                  </a:lnTo>
                  <a:cubicBezTo>
                    <a:pt x="57249" y="454"/>
                    <a:pt x="56837" y="338"/>
                    <a:pt x="56576" y="190"/>
                  </a:cubicBezTo>
                  <a:cubicBezTo>
                    <a:pt x="56352" y="64"/>
                    <a:pt x="56077" y="0"/>
                    <a:pt x="55803" y="0"/>
                  </a:cubicBezTo>
                  <a:cubicBezTo>
                    <a:pt x="55530" y="0"/>
                    <a:pt x="55258" y="64"/>
                    <a:pt x="55040" y="190"/>
                  </a:cubicBezTo>
                  <a:cubicBezTo>
                    <a:pt x="54776" y="338"/>
                    <a:pt x="54432" y="454"/>
                    <a:pt x="54009" y="454"/>
                  </a:cubicBezTo>
                  <a:cubicBezTo>
                    <a:pt x="53575" y="454"/>
                    <a:pt x="53231" y="338"/>
                    <a:pt x="52968" y="190"/>
                  </a:cubicBezTo>
                  <a:cubicBezTo>
                    <a:pt x="52750" y="64"/>
                    <a:pt x="52478" y="0"/>
                    <a:pt x="52205" y="0"/>
                  </a:cubicBezTo>
                  <a:cubicBezTo>
                    <a:pt x="51932" y="0"/>
                    <a:pt x="51657" y="64"/>
                    <a:pt x="51434" y="190"/>
                  </a:cubicBezTo>
                  <a:cubicBezTo>
                    <a:pt x="51170" y="338"/>
                    <a:pt x="50827" y="454"/>
                    <a:pt x="50393" y="454"/>
                  </a:cubicBezTo>
                  <a:cubicBezTo>
                    <a:pt x="49967" y="454"/>
                    <a:pt x="49623" y="338"/>
                    <a:pt x="49362" y="190"/>
                  </a:cubicBezTo>
                  <a:cubicBezTo>
                    <a:pt x="49138" y="64"/>
                    <a:pt x="48863" y="0"/>
                    <a:pt x="48590" y="0"/>
                  </a:cubicBezTo>
                  <a:cubicBezTo>
                    <a:pt x="48317" y="0"/>
                    <a:pt x="48045" y="64"/>
                    <a:pt x="47826" y="190"/>
                  </a:cubicBezTo>
                  <a:cubicBezTo>
                    <a:pt x="47562" y="338"/>
                    <a:pt x="47219" y="454"/>
                    <a:pt x="46785" y="454"/>
                  </a:cubicBezTo>
                  <a:cubicBezTo>
                    <a:pt x="46350" y="454"/>
                    <a:pt x="46018" y="338"/>
                    <a:pt x="45754" y="190"/>
                  </a:cubicBezTo>
                  <a:cubicBezTo>
                    <a:pt x="45532" y="64"/>
                    <a:pt x="45257" y="0"/>
                    <a:pt x="44982" y="0"/>
                  </a:cubicBezTo>
                  <a:cubicBezTo>
                    <a:pt x="44707" y="0"/>
                    <a:pt x="44432" y="64"/>
                    <a:pt x="44210" y="190"/>
                  </a:cubicBezTo>
                  <a:cubicBezTo>
                    <a:pt x="43946" y="338"/>
                    <a:pt x="43613" y="454"/>
                    <a:pt x="43179" y="454"/>
                  </a:cubicBezTo>
                  <a:cubicBezTo>
                    <a:pt x="42742" y="454"/>
                    <a:pt x="42399" y="338"/>
                    <a:pt x="42135" y="190"/>
                  </a:cubicBezTo>
                  <a:cubicBezTo>
                    <a:pt x="41918" y="64"/>
                    <a:pt x="41647" y="0"/>
                    <a:pt x="41374" y="0"/>
                  </a:cubicBezTo>
                  <a:cubicBezTo>
                    <a:pt x="41100" y="0"/>
                    <a:pt x="40826" y="64"/>
                    <a:pt x="40602" y="190"/>
                  </a:cubicBezTo>
                  <a:cubicBezTo>
                    <a:pt x="40338" y="338"/>
                    <a:pt x="39994" y="454"/>
                    <a:pt x="39571" y="454"/>
                  </a:cubicBezTo>
                  <a:cubicBezTo>
                    <a:pt x="39137" y="454"/>
                    <a:pt x="38794" y="338"/>
                    <a:pt x="38530" y="190"/>
                  </a:cubicBezTo>
                  <a:cubicBezTo>
                    <a:pt x="38306" y="64"/>
                    <a:pt x="38031" y="0"/>
                    <a:pt x="37758" y="0"/>
                  </a:cubicBezTo>
                  <a:cubicBezTo>
                    <a:pt x="37485" y="0"/>
                    <a:pt x="37213" y="64"/>
                    <a:pt x="36996" y="190"/>
                  </a:cubicBezTo>
                  <a:cubicBezTo>
                    <a:pt x="36733" y="338"/>
                    <a:pt x="36389" y="454"/>
                    <a:pt x="35952" y="454"/>
                  </a:cubicBezTo>
                  <a:cubicBezTo>
                    <a:pt x="35518" y="454"/>
                    <a:pt x="35185" y="338"/>
                    <a:pt x="34922" y="190"/>
                  </a:cubicBezTo>
                  <a:cubicBezTo>
                    <a:pt x="34699" y="64"/>
                    <a:pt x="34424" y="0"/>
                    <a:pt x="34149" y="0"/>
                  </a:cubicBezTo>
                  <a:cubicBezTo>
                    <a:pt x="33875" y="0"/>
                    <a:pt x="33600" y="64"/>
                    <a:pt x="33377" y="190"/>
                  </a:cubicBezTo>
                  <a:cubicBezTo>
                    <a:pt x="33113" y="338"/>
                    <a:pt x="32781" y="454"/>
                    <a:pt x="32347" y="454"/>
                  </a:cubicBezTo>
                  <a:cubicBezTo>
                    <a:pt x="31913" y="454"/>
                    <a:pt x="31569" y="338"/>
                    <a:pt x="31305" y="190"/>
                  </a:cubicBezTo>
                  <a:cubicBezTo>
                    <a:pt x="31087" y="64"/>
                    <a:pt x="30818" y="0"/>
                    <a:pt x="30549" y="0"/>
                  </a:cubicBezTo>
                  <a:cubicBezTo>
                    <a:pt x="30280" y="0"/>
                    <a:pt x="30011" y="64"/>
                    <a:pt x="29794" y="190"/>
                  </a:cubicBezTo>
                  <a:cubicBezTo>
                    <a:pt x="29530" y="338"/>
                    <a:pt x="29220" y="440"/>
                    <a:pt x="28796" y="454"/>
                  </a:cubicBezTo>
                  <a:cubicBezTo>
                    <a:pt x="28464" y="440"/>
                    <a:pt x="28052" y="338"/>
                    <a:pt x="27802" y="190"/>
                  </a:cubicBezTo>
                  <a:cubicBezTo>
                    <a:pt x="27578" y="64"/>
                    <a:pt x="27306" y="0"/>
                    <a:pt x="27034" y="0"/>
                  </a:cubicBezTo>
                  <a:cubicBezTo>
                    <a:pt x="26762" y="0"/>
                    <a:pt x="26490" y="64"/>
                    <a:pt x="26266" y="190"/>
                  </a:cubicBezTo>
                  <a:cubicBezTo>
                    <a:pt x="26005" y="338"/>
                    <a:pt x="25672" y="454"/>
                    <a:pt x="25235" y="454"/>
                  </a:cubicBezTo>
                  <a:cubicBezTo>
                    <a:pt x="24801" y="454"/>
                    <a:pt x="24457" y="338"/>
                    <a:pt x="24194" y="190"/>
                  </a:cubicBezTo>
                  <a:cubicBezTo>
                    <a:pt x="23976" y="64"/>
                    <a:pt x="23704" y="0"/>
                    <a:pt x="23431" y="0"/>
                  </a:cubicBezTo>
                  <a:cubicBezTo>
                    <a:pt x="23158" y="0"/>
                    <a:pt x="22883" y="64"/>
                    <a:pt x="22660" y="190"/>
                  </a:cubicBezTo>
                  <a:cubicBezTo>
                    <a:pt x="22396" y="338"/>
                    <a:pt x="22053" y="454"/>
                    <a:pt x="21630" y="454"/>
                  </a:cubicBezTo>
                  <a:cubicBezTo>
                    <a:pt x="21196" y="454"/>
                    <a:pt x="20852" y="338"/>
                    <a:pt x="20588" y="190"/>
                  </a:cubicBezTo>
                  <a:cubicBezTo>
                    <a:pt x="20370" y="64"/>
                    <a:pt x="20098" y="0"/>
                    <a:pt x="19824" y="0"/>
                  </a:cubicBezTo>
                  <a:cubicBezTo>
                    <a:pt x="19551" y="0"/>
                    <a:pt x="19276" y="64"/>
                    <a:pt x="19052" y="190"/>
                  </a:cubicBezTo>
                  <a:cubicBezTo>
                    <a:pt x="18791" y="338"/>
                    <a:pt x="18448" y="454"/>
                    <a:pt x="18011" y="454"/>
                  </a:cubicBezTo>
                  <a:cubicBezTo>
                    <a:pt x="17587" y="454"/>
                    <a:pt x="17244" y="338"/>
                    <a:pt x="16980" y="190"/>
                  </a:cubicBezTo>
                  <a:cubicBezTo>
                    <a:pt x="16758" y="64"/>
                    <a:pt x="16483" y="0"/>
                    <a:pt x="16208" y="0"/>
                  </a:cubicBezTo>
                  <a:cubicBezTo>
                    <a:pt x="15933" y="0"/>
                    <a:pt x="15658" y="64"/>
                    <a:pt x="15436" y="190"/>
                  </a:cubicBezTo>
                  <a:cubicBezTo>
                    <a:pt x="15183" y="338"/>
                    <a:pt x="14840" y="454"/>
                    <a:pt x="14405" y="454"/>
                  </a:cubicBezTo>
                  <a:cubicBezTo>
                    <a:pt x="13968" y="454"/>
                    <a:pt x="13639" y="338"/>
                    <a:pt x="13375" y="190"/>
                  </a:cubicBezTo>
                  <a:cubicBezTo>
                    <a:pt x="13151" y="64"/>
                    <a:pt x="12876" y="0"/>
                    <a:pt x="12601" y="0"/>
                  </a:cubicBezTo>
                  <a:cubicBezTo>
                    <a:pt x="12326" y="0"/>
                    <a:pt x="12052" y="64"/>
                    <a:pt x="11828" y="190"/>
                  </a:cubicBezTo>
                  <a:cubicBezTo>
                    <a:pt x="11564" y="338"/>
                    <a:pt x="11234" y="454"/>
                    <a:pt x="10797" y="454"/>
                  </a:cubicBezTo>
                  <a:cubicBezTo>
                    <a:pt x="10363" y="454"/>
                    <a:pt x="10020" y="338"/>
                    <a:pt x="9756" y="190"/>
                  </a:cubicBezTo>
                  <a:cubicBezTo>
                    <a:pt x="9539" y="64"/>
                    <a:pt x="9267" y="0"/>
                    <a:pt x="8993" y="0"/>
                  </a:cubicBezTo>
                  <a:cubicBezTo>
                    <a:pt x="8720" y="0"/>
                    <a:pt x="8445" y="64"/>
                    <a:pt x="8222" y="190"/>
                  </a:cubicBezTo>
                  <a:cubicBezTo>
                    <a:pt x="7959" y="338"/>
                    <a:pt x="7615" y="454"/>
                    <a:pt x="7181" y="454"/>
                  </a:cubicBezTo>
                  <a:cubicBezTo>
                    <a:pt x="6755" y="454"/>
                    <a:pt x="6411" y="338"/>
                    <a:pt x="6150" y="190"/>
                  </a:cubicBezTo>
                  <a:cubicBezTo>
                    <a:pt x="5926" y="64"/>
                    <a:pt x="5652" y="0"/>
                    <a:pt x="5377" y="0"/>
                  </a:cubicBezTo>
                  <a:cubicBezTo>
                    <a:pt x="5102" y="0"/>
                    <a:pt x="4827" y="64"/>
                    <a:pt x="4603" y="190"/>
                  </a:cubicBezTo>
                  <a:cubicBezTo>
                    <a:pt x="4351" y="338"/>
                    <a:pt x="4007" y="454"/>
                    <a:pt x="3573" y="454"/>
                  </a:cubicBezTo>
                  <a:cubicBezTo>
                    <a:pt x="3139" y="454"/>
                    <a:pt x="2806" y="338"/>
                    <a:pt x="2542" y="190"/>
                  </a:cubicBezTo>
                  <a:cubicBezTo>
                    <a:pt x="2320" y="64"/>
                    <a:pt x="2050" y="0"/>
                    <a:pt x="1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txBox="1">
            <a:spLocks noGrp="1"/>
          </p:cNvSpPr>
          <p:nvPr>
            <p:ph type="body" idx="1"/>
          </p:nvPr>
        </p:nvSpPr>
        <p:spPr>
          <a:xfrm>
            <a:off x="720000" y="2269200"/>
            <a:ext cx="7704000" cy="605100"/>
          </a:xfrm>
          <a:prstGeom prst="rect">
            <a:avLst/>
          </a:prstGeom>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Font typeface="Sora"/>
              <a:buNone/>
              <a:defRPr sz="4000" b="1">
                <a:solidFill>
                  <a:schemeClr val="dk1"/>
                </a:solidFill>
                <a:latin typeface="Sora"/>
                <a:ea typeface="Sora"/>
                <a:cs typeface="Sora"/>
                <a:sym typeface="Sora"/>
              </a:defRPr>
            </a:lvl1pPr>
          </a:lstStyle>
          <a:p>
            <a:endParaRPr/>
          </a:p>
        </p:txBody>
      </p:sp>
      <p:sp>
        <p:nvSpPr>
          <p:cNvPr id="77" name="Google Shape;77;p10"/>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3"/>
          <p:cNvSpPr txBox="1">
            <a:spLocks noGrp="1"/>
          </p:cNvSpPr>
          <p:nvPr>
            <p:ph type="title" idx="2"/>
          </p:nvPr>
        </p:nvSpPr>
        <p:spPr>
          <a:xfrm>
            <a:off x="1648288" y="1428125"/>
            <a:ext cx="2058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title" idx="3"/>
          </p:nvPr>
        </p:nvSpPr>
        <p:spPr>
          <a:xfrm>
            <a:off x="4904213" y="1428125"/>
            <a:ext cx="2058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7" name="Google Shape;87;p13"/>
          <p:cNvSpPr txBox="1">
            <a:spLocks noGrp="1"/>
          </p:cNvSpPr>
          <p:nvPr>
            <p:ph type="subTitle" idx="1"/>
          </p:nvPr>
        </p:nvSpPr>
        <p:spPr>
          <a:xfrm>
            <a:off x="1648289" y="2113378"/>
            <a:ext cx="205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8" name="Google Shape;88;p13"/>
          <p:cNvSpPr txBox="1">
            <a:spLocks noGrp="1"/>
          </p:cNvSpPr>
          <p:nvPr>
            <p:ph type="subTitle" idx="4"/>
          </p:nvPr>
        </p:nvSpPr>
        <p:spPr>
          <a:xfrm>
            <a:off x="4904214" y="2113378"/>
            <a:ext cx="205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9" name="Google Shape;89;p13"/>
          <p:cNvSpPr txBox="1">
            <a:spLocks noGrp="1"/>
          </p:cNvSpPr>
          <p:nvPr>
            <p:ph type="title" idx="5"/>
          </p:nvPr>
        </p:nvSpPr>
        <p:spPr>
          <a:xfrm>
            <a:off x="1648288" y="2952625"/>
            <a:ext cx="2058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0" name="Google Shape;90;p13"/>
          <p:cNvSpPr txBox="1">
            <a:spLocks noGrp="1"/>
          </p:cNvSpPr>
          <p:nvPr>
            <p:ph type="title" idx="6"/>
          </p:nvPr>
        </p:nvSpPr>
        <p:spPr>
          <a:xfrm>
            <a:off x="4904213" y="2952625"/>
            <a:ext cx="2058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1" name="Google Shape;91;p13"/>
          <p:cNvSpPr txBox="1">
            <a:spLocks noGrp="1"/>
          </p:cNvSpPr>
          <p:nvPr>
            <p:ph type="subTitle" idx="7"/>
          </p:nvPr>
        </p:nvSpPr>
        <p:spPr>
          <a:xfrm>
            <a:off x="1648312" y="3637878"/>
            <a:ext cx="205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2" name="Google Shape;92;p13"/>
          <p:cNvSpPr txBox="1">
            <a:spLocks noGrp="1"/>
          </p:cNvSpPr>
          <p:nvPr>
            <p:ph type="subTitle" idx="8"/>
          </p:nvPr>
        </p:nvSpPr>
        <p:spPr>
          <a:xfrm>
            <a:off x="4904218" y="3637878"/>
            <a:ext cx="205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3" name="Google Shape;93;p13"/>
          <p:cNvSpPr txBox="1">
            <a:spLocks noGrp="1"/>
          </p:cNvSpPr>
          <p:nvPr>
            <p:ph type="title" idx="9" hasCustomPrompt="1"/>
          </p:nvPr>
        </p:nvSpPr>
        <p:spPr>
          <a:xfrm>
            <a:off x="719988" y="1520375"/>
            <a:ext cx="775800" cy="591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4" name="Google Shape;94;p13"/>
          <p:cNvSpPr txBox="1">
            <a:spLocks noGrp="1"/>
          </p:cNvSpPr>
          <p:nvPr>
            <p:ph type="title" idx="13" hasCustomPrompt="1"/>
          </p:nvPr>
        </p:nvSpPr>
        <p:spPr>
          <a:xfrm>
            <a:off x="719988" y="3044876"/>
            <a:ext cx="775800" cy="591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5" name="Google Shape;95;p13"/>
          <p:cNvSpPr txBox="1">
            <a:spLocks noGrp="1"/>
          </p:cNvSpPr>
          <p:nvPr>
            <p:ph type="title" idx="14" hasCustomPrompt="1"/>
          </p:nvPr>
        </p:nvSpPr>
        <p:spPr>
          <a:xfrm>
            <a:off x="3976038" y="1520375"/>
            <a:ext cx="775800" cy="591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6" name="Google Shape;96;p13"/>
          <p:cNvSpPr txBox="1">
            <a:spLocks noGrp="1"/>
          </p:cNvSpPr>
          <p:nvPr>
            <p:ph type="title" idx="15" hasCustomPrompt="1"/>
          </p:nvPr>
        </p:nvSpPr>
        <p:spPr>
          <a:xfrm>
            <a:off x="3976038" y="3044876"/>
            <a:ext cx="775800" cy="591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7" name="Google Shape;97;p13"/>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17"/>
          <p:cNvSpPr txBox="1">
            <a:spLocks noGrp="1"/>
          </p:cNvSpPr>
          <p:nvPr>
            <p:ph type="body" idx="1"/>
          </p:nvPr>
        </p:nvSpPr>
        <p:spPr>
          <a:xfrm>
            <a:off x="720000" y="1203200"/>
            <a:ext cx="7704000" cy="133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135" name="Google Shape;135;p17"/>
          <p:cNvSpPr/>
          <p:nvPr/>
        </p:nvSpPr>
        <p:spPr>
          <a:xfrm>
            <a:off x="-50" y="-50"/>
            <a:ext cx="9144000" cy="5143500"/>
          </a:xfrm>
          <a:prstGeom prst="frame">
            <a:avLst>
              <a:gd name="adj1" fmla="val 12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6E355-C663-4D76-BBD8-274A9BDAA9A8}"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9A24B-AAD3-46EB-91D2-993E5FABA7DD}" type="slidenum">
              <a:rPr lang="en-US" smtClean="0"/>
              <a:t>‹#›</a:t>
            </a:fld>
            <a:endParaRPr lang="en-US"/>
          </a:p>
        </p:txBody>
      </p:sp>
    </p:spTree>
    <p:extLst>
      <p:ext uri="{BB962C8B-B14F-4D97-AF65-F5344CB8AC3E}">
        <p14:creationId xmlns:p14="http://schemas.microsoft.com/office/powerpoint/2010/main" val="242156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1pPr>
            <a:lvl2pPr lvl="1">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2pPr>
            <a:lvl3pPr lvl="2">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3pPr>
            <a:lvl4pPr lvl="3">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4pPr>
            <a:lvl5pPr lvl="4">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5pPr>
            <a:lvl6pPr lvl="5">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6pPr>
            <a:lvl7pPr lvl="6">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7pPr>
            <a:lvl8pPr lvl="7">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8pPr>
            <a:lvl9pPr lvl="8">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1pPr>
            <a:lvl2pPr marL="914400" lvl="1"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marL="1371600" lvl="2"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marL="1828800" lvl="3"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marL="2286000" lvl="4"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marL="2743200" lvl="5"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marL="3200400" lvl="6"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marL="3657600" lvl="7"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marL="4114800" lvl="8" indent="-30480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3"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hyperlink" Target="https://www.flaticon.com/packs/logistics-30/?utm_source=slidesgo_template&amp;utm_medium=referral-link&amp;utm_campaign=sg_resources&amp;utm_content=flatic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ocalhost:8501/"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8"/>
          <p:cNvSpPr txBox="1">
            <a:spLocks noGrp="1"/>
          </p:cNvSpPr>
          <p:nvPr>
            <p:ph type="ctrTitle"/>
          </p:nvPr>
        </p:nvSpPr>
        <p:spPr>
          <a:xfrm>
            <a:off x="713150" y="534125"/>
            <a:ext cx="7876668" cy="16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Logistics Research Papers Classification</a:t>
            </a:r>
            <a:endParaRPr dirty="0">
              <a:solidFill>
                <a:schemeClr val="lt1"/>
              </a:solidFill>
            </a:endParaRPr>
          </a:p>
        </p:txBody>
      </p:sp>
      <p:sp>
        <p:nvSpPr>
          <p:cNvPr id="433" name="Google Shape;433;p28"/>
          <p:cNvSpPr txBox="1">
            <a:spLocks noGrp="1"/>
          </p:cNvSpPr>
          <p:nvPr>
            <p:ph type="subTitle" idx="1"/>
          </p:nvPr>
        </p:nvSpPr>
        <p:spPr>
          <a:xfrm>
            <a:off x="713200" y="2195225"/>
            <a:ext cx="7020000" cy="3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a:t>
            </a:r>
            <a:r>
              <a:rPr lang="en-US" dirty="0" err="1"/>
              <a:t>Iffan</a:t>
            </a:r>
            <a:r>
              <a:rPr lang="en-US" dirty="0"/>
              <a:t> </a:t>
            </a:r>
            <a:r>
              <a:rPr lang="en-US" dirty="0" err="1"/>
              <a:t>Kepan</a:t>
            </a:r>
            <a:endParaRPr dirty="0"/>
          </a:p>
        </p:txBody>
      </p:sp>
      <p:grpSp>
        <p:nvGrpSpPr>
          <p:cNvPr id="434" name="Google Shape;434;p28"/>
          <p:cNvGrpSpPr/>
          <p:nvPr/>
        </p:nvGrpSpPr>
        <p:grpSpPr>
          <a:xfrm>
            <a:off x="62500" y="2818285"/>
            <a:ext cx="6316879" cy="1904881"/>
            <a:chOff x="583359" y="2890927"/>
            <a:chExt cx="6100907" cy="1839754"/>
          </a:xfrm>
        </p:grpSpPr>
        <p:grpSp>
          <p:nvGrpSpPr>
            <p:cNvPr id="435" name="Google Shape;435;p28"/>
            <p:cNvGrpSpPr/>
            <p:nvPr/>
          </p:nvGrpSpPr>
          <p:grpSpPr>
            <a:xfrm>
              <a:off x="4308105" y="3964585"/>
              <a:ext cx="629157" cy="310101"/>
              <a:chOff x="6398068" y="419971"/>
              <a:chExt cx="627651" cy="309358"/>
            </a:xfrm>
          </p:grpSpPr>
          <p:sp>
            <p:nvSpPr>
              <p:cNvPr id="436" name="Google Shape;436;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8"/>
            <p:cNvGrpSpPr/>
            <p:nvPr/>
          </p:nvGrpSpPr>
          <p:grpSpPr>
            <a:xfrm>
              <a:off x="3678948" y="3964585"/>
              <a:ext cx="629157" cy="310101"/>
              <a:chOff x="5770418" y="419971"/>
              <a:chExt cx="627651" cy="309358"/>
            </a:xfrm>
          </p:grpSpPr>
          <p:sp>
            <p:nvSpPr>
              <p:cNvPr id="440" name="Google Shape;440;p28"/>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3051743" y="3964585"/>
              <a:ext cx="629157" cy="310101"/>
              <a:chOff x="6398068" y="419971"/>
              <a:chExt cx="627651" cy="309358"/>
            </a:xfrm>
          </p:grpSpPr>
          <p:sp>
            <p:nvSpPr>
              <p:cNvPr id="444" name="Google Shape;444;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28"/>
            <p:cNvGrpSpPr/>
            <p:nvPr/>
          </p:nvGrpSpPr>
          <p:grpSpPr>
            <a:xfrm>
              <a:off x="2424126" y="3964585"/>
              <a:ext cx="629157" cy="310101"/>
              <a:chOff x="6398068" y="419971"/>
              <a:chExt cx="627651" cy="309358"/>
            </a:xfrm>
          </p:grpSpPr>
          <p:sp>
            <p:nvSpPr>
              <p:cNvPr id="448" name="Google Shape;448;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8"/>
            <p:cNvGrpSpPr/>
            <p:nvPr/>
          </p:nvGrpSpPr>
          <p:grpSpPr>
            <a:xfrm>
              <a:off x="1794970" y="3964585"/>
              <a:ext cx="629157" cy="310101"/>
              <a:chOff x="5770418" y="419971"/>
              <a:chExt cx="627651" cy="309358"/>
            </a:xfrm>
          </p:grpSpPr>
          <p:sp>
            <p:nvSpPr>
              <p:cNvPr id="452" name="Google Shape;452;p28"/>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8"/>
            <p:cNvGrpSpPr/>
            <p:nvPr/>
          </p:nvGrpSpPr>
          <p:grpSpPr>
            <a:xfrm>
              <a:off x="1167764" y="3964585"/>
              <a:ext cx="629157" cy="310101"/>
              <a:chOff x="6398068" y="419971"/>
              <a:chExt cx="627651" cy="309358"/>
            </a:xfrm>
          </p:grpSpPr>
          <p:sp>
            <p:nvSpPr>
              <p:cNvPr id="456" name="Google Shape;456;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3053272" y="3654495"/>
              <a:ext cx="629157" cy="310101"/>
              <a:chOff x="6398068" y="419971"/>
              <a:chExt cx="627651" cy="309358"/>
            </a:xfrm>
          </p:grpSpPr>
          <p:sp>
            <p:nvSpPr>
              <p:cNvPr id="460" name="Google Shape;460;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8"/>
            <p:cNvGrpSpPr/>
            <p:nvPr/>
          </p:nvGrpSpPr>
          <p:grpSpPr>
            <a:xfrm>
              <a:off x="2424115" y="3654495"/>
              <a:ext cx="629157" cy="310101"/>
              <a:chOff x="5770418" y="419971"/>
              <a:chExt cx="627651" cy="309358"/>
            </a:xfrm>
          </p:grpSpPr>
          <p:sp>
            <p:nvSpPr>
              <p:cNvPr id="464" name="Google Shape;464;p28"/>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28"/>
            <p:cNvGrpSpPr/>
            <p:nvPr/>
          </p:nvGrpSpPr>
          <p:grpSpPr>
            <a:xfrm>
              <a:off x="2424126" y="3344405"/>
              <a:ext cx="629157" cy="310101"/>
              <a:chOff x="6398068" y="419971"/>
              <a:chExt cx="627651" cy="309358"/>
            </a:xfrm>
          </p:grpSpPr>
          <p:sp>
            <p:nvSpPr>
              <p:cNvPr id="468" name="Google Shape;468;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28"/>
            <p:cNvGrpSpPr/>
            <p:nvPr/>
          </p:nvGrpSpPr>
          <p:grpSpPr>
            <a:xfrm>
              <a:off x="3053257" y="3344416"/>
              <a:ext cx="629157" cy="310101"/>
              <a:chOff x="5770418" y="419971"/>
              <a:chExt cx="627651" cy="309358"/>
            </a:xfrm>
          </p:grpSpPr>
          <p:sp>
            <p:nvSpPr>
              <p:cNvPr id="472" name="Google Shape;472;p28"/>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8"/>
            <p:cNvGrpSpPr/>
            <p:nvPr/>
          </p:nvGrpSpPr>
          <p:grpSpPr>
            <a:xfrm>
              <a:off x="3682417" y="3654485"/>
              <a:ext cx="629157" cy="310101"/>
              <a:chOff x="6398068" y="419971"/>
              <a:chExt cx="627651" cy="309358"/>
            </a:xfrm>
          </p:grpSpPr>
          <p:sp>
            <p:nvSpPr>
              <p:cNvPr id="476" name="Google Shape;476;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8"/>
            <p:cNvGrpSpPr/>
            <p:nvPr/>
          </p:nvGrpSpPr>
          <p:grpSpPr>
            <a:xfrm>
              <a:off x="1795377" y="3654484"/>
              <a:ext cx="629157" cy="310101"/>
              <a:chOff x="6398068" y="419971"/>
              <a:chExt cx="627651" cy="309358"/>
            </a:xfrm>
          </p:grpSpPr>
          <p:sp>
            <p:nvSpPr>
              <p:cNvPr id="480" name="Google Shape;480;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8"/>
            <p:cNvGrpSpPr/>
            <p:nvPr/>
          </p:nvGrpSpPr>
          <p:grpSpPr>
            <a:xfrm>
              <a:off x="1796908" y="3344416"/>
              <a:ext cx="629157" cy="310101"/>
              <a:chOff x="6398068" y="419971"/>
              <a:chExt cx="627651" cy="309358"/>
            </a:xfrm>
          </p:grpSpPr>
          <p:sp>
            <p:nvSpPr>
              <p:cNvPr id="484" name="Google Shape;484;p28"/>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8"/>
            <p:cNvGrpSpPr/>
            <p:nvPr/>
          </p:nvGrpSpPr>
          <p:grpSpPr>
            <a:xfrm>
              <a:off x="583359" y="3966475"/>
              <a:ext cx="6100907" cy="764207"/>
              <a:chOff x="1373928" y="3787737"/>
              <a:chExt cx="7528266" cy="942999"/>
            </a:xfrm>
          </p:grpSpPr>
          <p:sp>
            <p:nvSpPr>
              <p:cNvPr id="488" name="Google Shape;488;p28"/>
              <p:cNvSpPr/>
              <p:nvPr/>
            </p:nvSpPr>
            <p:spPr>
              <a:xfrm>
                <a:off x="1373928" y="3787737"/>
                <a:ext cx="7528266" cy="942997"/>
              </a:xfrm>
              <a:custGeom>
                <a:avLst/>
                <a:gdLst/>
                <a:ahLst/>
                <a:cxnLst/>
                <a:rect l="l" t="t" r="r" b="b"/>
                <a:pathLst>
                  <a:path w="37123" h="4650" extrusionOk="0">
                    <a:moveTo>
                      <a:pt x="8183" y="1023"/>
                    </a:moveTo>
                    <a:lnTo>
                      <a:pt x="8183" y="1332"/>
                    </a:lnTo>
                    <a:cubicBezTo>
                      <a:pt x="8090" y="1224"/>
                      <a:pt x="7983" y="1116"/>
                      <a:pt x="7890" y="1023"/>
                    </a:cubicBezTo>
                    <a:close/>
                    <a:moveTo>
                      <a:pt x="27946" y="1023"/>
                    </a:moveTo>
                    <a:cubicBezTo>
                      <a:pt x="27790" y="1194"/>
                      <a:pt x="27604" y="1351"/>
                      <a:pt x="27374" y="1473"/>
                    </a:cubicBezTo>
                    <a:lnTo>
                      <a:pt x="27374" y="1023"/>
                    </a:lnTo>
                    <a:close/>
                    <a:moveTo>
                      <a:pt x="27188" y="1023"/>
                    </a:moveTo>
                    <a:lnTo>
                      <a:pt x="27188" y="1566"/>
                    </a:lnTo>
                    <a:cubicBezTo>
                      <a:pt x="27109" y="1611"/>
                      <a:pt x="27016" y="1644"/>
                      <a:pt x="26923" y="1674"/>
                    </a:cubicBezTo>
                    <a:cubicBezTo>
                      <a:pt x="26894" y="1674"/>
                      <a:pt x="26830" y="1674"/>
                      <a:pt x="26782" y="1689"/>
                    </a:cubicBezTo>
                    <a:lnTo>
                      <a:pt x="26782" y="1023"/>
                    </a:lnTo>
                    <a:close/>
                    <a:moveTo>
                      <a:pt x="8790" y="1023"/>
                    </a:moveTo>
                    <a:lnTo>
                      <a:pt x="8790" y="1737"/>
                    </a:lnTo>
                    <a:lnTo>
                      <a:pt x="8727" y="1737"/>
                    </a:lnTo>
                    <a:cubicBezTo>
                      <a:pt x="8634" y="1737"/>
                      <a:pt x="8511" y="1644"/>
                      <a:pt x="8369" y="1503"/>
                    </a:cubicBezTo>
                    <a:lnTo>
                      <a:pt x="8369" y="1023"/>
                    </a:lnTo>
                    <a:close/>
                    <a:moveTo>
                      <a:pt x="9377" y="1023"/>
                    </a:moveTo>
                    <a:lnTo>
                      <a:pt x="9377" y="1737"/>
                    </a:lnTo>
                    <a:lnTo>
                      <a:pt x="8961" y="1737"/>
                    </a:lnTo>
                    <a:lnTo>
                      <a:pt x="8961" y="1023"/>
                    </a:lnTo>
                    <a:close/>
                    <a:moveTo>
                      <a:pt x="26596" y="1023"/>
                    </a:moveTo>
                    <a:lnTo>
                      <a:pt x="26596" y="1704"/>
                    </a:lnTo>
                    <a:cubicBezTo>
                      <a:pt x="26473" y="1723"/>
                      <a:pt x="26351" y="1737"/>
                      <a:pt x="26180" y="1737"/>
                    </a:cubicBezTo>
                    <a:lnTo>
                      <a:pt x="26180" y="1023"/>
                    </a:lnTo>
                    <a:close/>
                    <a:moveTo>
                      <a:pt x="9969" y="1023"/>
                    </a:moveTo>
                    <a:lnTo>
                      <a:pt x="9969" y="1752"/>
                    </a:lnTo>
                    <a:lnTo>
                      <a:pt x="9563" y="1752"/>
                    </a:lnTo>
                    <a:lnTo>
                      <a:pt x="9563" y="1023"/>
                    </a:lnTo>
                    <a:close/>
                    <a:moveTo>
                      <a:pt x="10557" y="1023"/>
                    </a:moveTo>
                    <a:lnTo>
                      <a:pt x="10557" y="1752"/>
                    </a:lnTo>
                    <a:lnTo>
                      <a:pt x="10155" y="1752"/>
                    </a:lnTo>
                    <a:lnTo>
                      <a:pt x="10155" y="1023"/>
                    </a:lnTo>
                    <a:close/>
                    <a:moveTo>
                      <a:pt x="11159" y="1023"/>
                    </a:moveTo>
                    <a:lnTo>
                      <a:pt x="11159" y="1767"/>
                    </a:lnTo>
                    <a:cubicBezTo>
                      <a:pt x="11022" y="1752"/>
                      <a:pt x="10880" y="1752"/>
                      <a:pt x="10743" y="1752"/>
                    </a:cubicBezTo>
                    <a:lnTo>
                      <a:pt x="10743" y="1023"/>
                    </a:lnTo>
                    <a:close/>
                    <a:moveTo>
                      <a:pt x="11751" y="1023"/>
                    </a:moveTo>
                    <a:lnTo>
                      <a:pt x="11751" y="1767"/>
                    </a:lnTo>
                    <a:lnTo>
                      <a:pt x="11345" y="1767"/>
                    </a:lnTo>
                    <a:lnTo>
                      <a:pt x="11345" y="1023"/>
                    </a:lnTo>
                    <a:close/>
                    <a:moveTo>
                      <a:pt x="12338" y="1023"/>
                    </a:moveTo>
                    <a:lnTo>
                      <a:pt x="12338" y="1767"/>
                    </a:lnTo>
                    <a:lnTo>
                      <a:pt x="11937" y="1767"/>
                    </a:lnTo>
                    <a:lnTo>
                      <a:pt x="11937" y="1023"/>
                    </a:lnTo>
                    <a:close/>
                    <a:moveTo>
                      <a:pt x="25994" y="1023"/>
                    </a:moveTo>
                    <a:lnTo>
                      <a:pt x="25994" y="1752"/>
                    </a:lnTo>
                    <a:cubicBezTo>
                      <a:pt x="25886" y="1752"/>
                      <a:pt x="25729" y="1752"/>
                      <a:pt x="25592" y="1767"/>
                    </a:cubicBezTo>
                    <a:lnTo>
                      <a:pt x="25592" y="1023"/>
                    </a:lnTo>
                    <a:close/>
                    <a:moveTo>
                      <a:pt x="12945" y="1023"/>
                    </a:moveTo>
                    <a:lnTo>
                      <a:pt x="12945" y="1782"/>
                    </a:lnTo>
                    <a:cubicBezTo>
                      <a:pt x="12803" y="1782"/>
                      <a:pt x="12666" y="1767"/>
                      <a:pt x="12524" y="1767"/>
                    </a:cubicBezTo>
                    <a:lnTo>
                      <a:pt x="12524" y="1023"/>
                    </a:lnTo>
                    <a:close/>
                    <a:moveTo>
                      <a:pt x="13532" y="1023"/>
                    </a:moveTo>
                    <a:lnTo>
                      <a:pt x="13532" y="1782"/>
                    </a:lnTo>
                    <a:lnTo>
                      <a:pt x="13131" y="1782"/>
                    </a:lnTo>
                    <a:lnTo>
                      <a:pt x="13131" y="1023"/>
                    </a:lnTo>
                    <a:close/>
                    <a:moveTo>
                      <a:pt x="14120" y="1023"/>
                    </a:moveTo>
                    <a:lnTo>
                      <a:pt x="14120" y="1782"/>
                    </a:lnTo>
                    <a:lnTo>
                      <a:pt x="13718" y="1782"/>
                    </a:lnTo>
                    <a:lnTo>
                      <a:pt x="13718" y="1023"/>
                    </a:lnTo>
                    <a:close/>
                    <a:moveTo>
                      <a:pt x="25406" y="1023"/>
                    </a:moveTo>
                    <a:lnTo>
                      <a:pt x="25406" y="1767"/>
                    </a:lnTo>
                    <a:cubicBezTo>
                      <a:pt x="25264" y="1767"/>
                      <a:pt x="25157" y="1782"/>
                      <a:pt x="25000" y="1782"/>
                    </a:cubicBezTo>
                    <a:lnTo>
                      <a:pt x="25000" y="1023"/>
                    </a:lnTo>
                    <a:close/>
                    <a:moveTo>
                      <a:pt x="14726" y="1023"/>
                    </a:moveTo>
                    <a:lnTo>
                      <a:pt x="14726" y="1797"/>
                    </a:lnTo>
                    <a:cubicBezTo>
                      <a:pt x="14585" y="1797"/>
                      <a:pt x="14447" y="1782"/>
                      <a:pt x="14306" y="1782"/>
                    </a:cubicBezTo>
                    <a:lnTo>
                      <a:pt x="14306" y="1023"/>
                    </a:lnTo>
                    <a:close/>
                    <a:moveTo>
                      <a:pt x="15314" y="1023"/>
                    </a:moveTo>
                    <a:lnTo>
                      <a:pt x="15314" y="1797"/>
                    </a:lnTo>
                    <a:lnTo>
                      <a:pt x="14898" y="1797"/>
                    </a:lnTo>
                    <a:lnTo>
                      <a:pt x="14898" y="1023"/>
                    </a:lnTo>
                    <a:close/>
                    <a:moveTo>
                      <a:pt x="15902" y="1023"/>
                    </a:moveTo>
                    <a:lnTo>
                      <a:pt x="15902" y="1797"/>
                    </a:lnTo>
                    <a:lnTo>
                      <a:pt x="15500" y="1797"/>
                    </a:lnTo>
                    <a:lnTo>
                      <a:pt x="15500" y="1023"/>
                    </a:lnTo>
                    <a:close/>
                    <a:moveTo>
                      <a:pt x="16508" y="1023"/>
                    </a:moveTo>
                    <a:lnTo>
                      <a:pt x="16508" y="1797"/>
                    </a:lnTo>
                    <a:lnTo>
                      <a:pt x="16088" y="1797"/>
                    </a:lnTo>
                    <a:lnTo>
                      <a:pt x="16088" y="1023"/>
                    </a:lnTo>
                    <a:close/>
                    <a:moveTo>
                      <a:pt x="17096" y="1023"/>
                    </a:moveTo>
                    <a:lnTo>
                      <a:pt x="17096" y="1797"/>
                    </a:lnTo>
                    <a:lnTo>
                      <a:pt x="16679" y="1797"/>
                    </a:lnTo>
                    <a:lnTo>
                      <a:pt x="16679" y="1023"/>
                    </a:lnTo>
                    <a:close/>
                    <a:moveTo>
                      <a:pt x="24227" y="1023"/>
                    </a:moveTo>
                    <a:lnTo>
                      <a:pt x="24227" y="1797"/>
                    </a:lnTo>
                    <a:lnTo>
                      <a:pt x="23806" y="1797"/>
                    </a:lnTo>
                    <a:lnTo>
                      <a:pt x="23806" y="1023"/>
                    </a:lnTo>
                    <a:close/>
                    <a:moveTo>
                      <a:pt x="24814" y="1023"/>
                    </a:moveTo>
                    <a:lnTo>
                      <a:pt x="24814" y="1782"/>
                    </a:lnTo>
                    <a:cubicBezTo>
                      <a:pt x="24692" y="1782"/>
                      <a:pt x="24535" y="1782"/>
                      <a:pt x="24398" y="1797"/>
                    </a:cubicBezTo>
                    <a:lnTo>
                      <a:pt x="24398" y="1023"/>
                    </a:lnTo>
                    <a:close/>
                    <a:moveTo>
                      <a:pt x="17687" y="1023"/>
                    </a:moveTo>
                    <a:lnTo>
                      <a:pt x="17687" y="1816"/>
                    </a:lnTo>
                    <a:cubicBezTo>
                      <a:pt x="17546" y="1816"/>
                      <a:pt x="17423" y="1797"/>
                      <a:pt x="17282" y="1797"/>
                    </a:cubicBezTo>
                    <a:lnTo>
                      <a:pt x="17282" y="1023"/>
                    </a:lnTo>
                    <a:close/>
                    <a:moveTo>
                      <a:pt x="18275" y="1023"/>
                    </a:moveTo>
                    <a:lnTo>
                      <a:pt x="18275" y="1816"/>
                    </a:lnTo>
                    <a:lnTo>
                      <a:pt x="17873" y="1816"/>
                    </a:lnTo>
                    <a:lnTo>
                      <a:pt x="17873" y="1023"/>
                    </a:lnTo>
                    <a:close/>
                    <a:moveTo>
                      <a:pt x="18878" y="1023"/>
                    </a:moveTo>
                    <a:lnTo>
                      <a:pt x="18878" y="1816"/>
                    </a:lnTo>
                    <a:lnTo>
                      <a:pt x="18461" y="1816"/>
                    </a:lnTo>
                    <a:lnTo>
                      <a:pt x="18461" y="1023"/>
                    </a:lnTo>
                    <a:close/>
                    <a:moveTo>
                      <a:pt x="19469" y="1023"/>
                    </a:moveTo>
                    <a:lnTo>
                      <a:pt x="19469" y="1816"/>
                    </a:lnTo>
                    <a:lnTo>
                      <a:pt x="19064" y="1816"/>
                    </a:lnTo>
                    <a:lnTo>
                      <a:pt x="19064" y="1023"/>
                    </a:lnTo>
                    <a:close/>
                    <a:moveTo>
                      <a:pt x="20057" y="1023"/>
                    </a:moveTo>
                    <a:lnTo>
                      <a:pt x="20057" y="1816"/>
                    </a:lnTo>
                    <a:lnTo>
                      <a:pt x="19655" y="1816"/>
                    </a:lnTo>
                    <a:lnTo>
                      <a:pt x="19655" y="1023"/>
                    </a:lnTo>
                    <a:close/>
                    <a:moveTo>
                      <a:pt x="20663" y="1023"/>
                    </a:moveTo>
                    <a:lnTo>
                      <a:pt x="20663" y="1816"/>
                    </a:lnTo>
                    <a:lnTo>
                      <a:pt x="20243" y="1816"/>
                    </a:lnTo>
                    <a:lnTo>
                      <a:pt x="20243" y="1023"/>
                    </a:lnTo>
                    <a:close/>
                    <a:moveTo>
                      <a:pt x="21251" y="1023"/>
                    </a:moveTo>
                    <a:lnTo>
                      <a:pt x="21251" y="1816"/>
                    </a:lnTo>
                    <a:lnTo>
                      <a:pt x="20849" y="1816"/>
                    </a:lnTo>
                    <a:lnTo>
                      <a:pt x="20849" y="1023"/>
                    </a:lnTo>
                    <a:close/>
                    <a:moveTo>
                      <a:pt x="21839" y="1023"/>
                    </a:moveTo>
                    <a:lnTo>
                      <a:pt x="21839" y="1816"/>
                    </a:lnTo>
                    <a:lnTo>
                      <a:pt x="21437" y="1816"/>
                    </a:lnTo>
                    <a:lnTo>
                      <a:pt x="21437" y="1023"/>
                    </a:lnTo>
                    <a:close/>
                    <a:moveTo>
                      <a:pt x="22445" y="1023"/>
                    </a:moveTo>
                    <a:lnTo>
                      <a:pt x="22445" y="1816"/>
                    </a:lnTo>
                    <a:lnTo>
                      <a:pt x="22025" y="1816"/>
                    </a:lnTo>
                    <a:lnTo>
                      <a:pt x="22025" y="1023"/>
                    </a:lnTo>
                    <a:close/>
                    <a:moveTo>
                      <a:pt x="23033" y="1023"/>
                    </a:moveTo>
                    <a:lnTo>
                      <a:pt x="23033" y="1816"/>
                    </a:lnTo>
                    <a:lnTo>
                      <a:pt x="22616" y="1816"/>
                    </a:lnTo>
                    <a:lnTo>
                      <a:pt x="22616" y="1023"/>
                    </a:lnTo>
                    <a:close/>
                    <a:moveTo>
                      <a:pt x="23620" y="1023"/>
                    </a:moveTo>
                    <a:lnTo>
                      <a:pt x="23620" y="1797"/>
                    </a:lnTo>
                    <a:cubicBezTo>
                      <a:pt x="23483" y="1797"/>
                      <a:pt x="23360" y="1797"/>
                      <a:pt x="23219" y="1816"/>
                    </a:cubicBezTo>
                    <a:lnTo>
                      <a:pt x="23219" y="1023"/>
                    </a:lnTo>
                    <a:close/>
                    <a:moveTo>
                      <a:pt x="28489" y="0"/>
                    </a:moveTo>
                    <a:cubicBezTo>
                      <a:pt x="28489" y="0"/>
                      <a:pt x="28411" y="387"/>
                      <a:pt x="28132" y="793"/>
                    </a:cubicBezTo>
                    <a:lnTo>
                      <a:pt x="7551" y="793"/>
                    </a:lnTo>
                    <a:cubicBezTo>
                      <a:pt x="7532" y="793"/>
                      <a:pt x="7532" y="774"/>
                      <a:pt x="7532" y="774"/>
                    </a:cubicBezTo>
                    <a:cubicBezTo>
                      <a:pt x="4464" y="744"/>
                      <a:pt x="1209" y="714"/>
                      <a:pt x="0" y="714"/>
                    </a:cubicBezTo>
                    <a:cubicBezTo>
                      <a:pt x="186" y="2466"/>
                      <a:pt x="2946" y="4650"/>
                      <a:pt x="2946" y="4650"/>
                    </a:cubicBezTo>
                    <a:lnTo>
                      <a:pt x="35572" y="4650"/>
                    </a:lnTo>
                    <a:cubicBezTo>
                      <a:pt x="34393" y="2976"/>
                      <a:pt x="35587" y="1938"/>
                      <a:pt x="36346" y="1704"/>
                    </a:cubicBezTo>
                    <a:cubicBezTo>
                      <a:pt x="37123" y="1458"/>
                      <a:pt x="37030" y="49"/>
                      <a:pt x="37030" y="49"/>
                    </a:cubicBezTo>
                    <a:lnTo>
                      <a:pt x="28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1798577" y="4576815"/>
                <a:ext cx="6789087" cy="153921"/>
              </a:xfrm>
              <a:custGeom>
                <a:avLst/>
                <a:gdLst/>
                <a:ahLst/>
                <a:cxnLst/>
                <a:rect l="l" t="t" r="r" b="b"/>
                <a:pathLst>
                  <a:path w="33478" h="759" extrusionOk="0">
                    <a:moveTo>
                      <a:pt x="0" y="0"/>
                    </a:moveTo>
                    <a:cubicBezTo>
                      <a:pt x="480" y="450"/>
                      <a:pt x="852" y="759"/>
                      <a:pt x="852" y="759"/>
                    </a:cubicBezTo>
                    <a:lnTo>
                      <a:pt x="33478" y="759"/>
                    </a:lnTo>
                    <a:cubicBezTo>
                      <a:pt x="33292" y="480"/>
                      <a:pt x="33169" y="231"/>
                      <a:pt x="33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28"/>
            <p:cNvGrpSpPr/>
            <p:nvPr/>
          </p:nvGrpSpPr>
          <p:grpSpPr>
            <a:xfrm>
              <a:off x="4309542" y="2890927"/>
              <a:ext cx="1736700" cy="1124381"/>
              <a:chOff x="315678" y="1936884"/>
              <a:chExt cx="2950059" cy="1909938"/>
            </a:xfrm>
          </p:grpSpPr>
          <p:grpSp>
            <p:nvGrpSpPr>
              <p:cNvPr id="491" name="Google Shape;491;p28"/>
              <p:cNvGrpSpPr/>
              <p:nvPr/>
            </p:nvGrpSpPr>
            <p:grpSpPr>
              <a:xfrm>
                <a:off x="351521" y="1936884"/>
                <a:ext cx="2914217" cy="1850512"/>
                <a:chOff x="3294275" y="534120"/>
                <a:chExt cx="5292802" cy="3360901"/>
              </a:xfrm>
            </p:grpSpPr>
            <p:sp>
              <p:nvSpPr>
                <p:cNvPr id="492" name="Google Shape;492;p28"/>
                <p:cNvSpPr/>
                <p:nvPr/>
              </p:nvSpPr>
              <p:spPr>
                <a:xfrm>
                  <a:off x="3294275" y="2496425"/>
                  <a:ext cx="1794002" cy="585401"/>
                </a:xfrm>
                <a:custGeom>
                  <a:avLst/>
                  <a:gdLst/>
                  <a:ahLst/>
                  <a:cxnLst/>
                  <a:rect l="l" t="t" r="r" b="b"/>
                  <a:pathLst>
                    <a:path w="3799" h="1284" extrusionOk="0">
                      <a:moveTo>
                        <a:pt x="1708" y="0"/>
                      </a:moveTo>
                      <a:lnTo>
                        <a:pt x="0" y="1239"/>
                      </a:lnTo>
                      <a:lnTo>
                        <a:pt x="19" y="1283"/>
                      </a:lnTo>
                      <a:lnTo>
                        <a:pt x="1722" y="45"/>
                      </a:lnTo>
                      <a:lnTo>
                        <a:pt x="3768" y="1269"/>
                      </a:lnTo>
                      <a:lnTo>
                        <a:pt x="3798" y="1239"/>
                      </a:lnTo>
                      <a:lnTo>
                        <a:pt x="17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3749032" y="2503264"/>
                  <a:ext cx="922737" cy="571724"/>
                </a:xfrm>
                <a:custGeom>
                  <a:avLst/>
                  <a:gdLst/>
                  <a:ahLst/>
                  <a:cxnLst/>
                  <a:rect l="l" t="t" r="r" b="b"/>
                  <a:pathLst>
                    <a:path w="1954" h="1254" extrusionOk="0">
                      <a:moveTo>
                        <a:pt x="730" y="0"/>
                      </a:moveTo>
                      <a:lnTo>
                        <a:pt x="1" y="1239"/>
                      </a:lnTo>
                      <a:lnTo>
                        <a:pt x="30" y="1254"/>
                      </a:lnTo>
                      <a:lnTo>
                        <a:pt x="745" y="60"/>
                      </a:lnTo>
                      <a:lnTo>
                        <a:pt x="1920" y="1254"/>
                      </a:lnTo>
                      <a:lnTo>
                        <a:pt x="1953" y="1224"/>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4137204" y="587011"/>
                  <a:ext cx="3564902" cy="1764270"/>
                </a:xfrm>
                <a:custGeom>
                  <a:avLst/>
                  <a:gdLst/>
                  <a:ahLst/>
                  <a:cxnLst/>
                  <a:rect l="l" t="t" r="r" b="b"/>
                  <a:pathLst>
                    <a:path w="7549" h="3736" extrusionOk="0">
                      <a:moveTo>
                        <a:pt x="231" y="45"/>
                      </a:moveTo>
                      <a:lnTo>
                        <a:pt x="7098" y="2679"/>
                      </a:lnTo>
                      <a:lnTo>
                        <a:pt x="7515" y="3162"/>
                      </a:lnTo>
                      <a:lnTo>
                        <a:pt x="7176" y="3687"/>
                      </a:lnTo>
                      <a:lnTo>
                        <a:pt x="6540" y="3702"/>
                      </a:lnTo>
                      <a:lnTo>
                        <a:pt x="30" y="540"/>
                      </a:lnTo>
                      <a:lnTo>
                        <a:pt x="231" y="45"/>
                      </a:lnTo>
                      <a:close/>
                      <a:moveTo>
                        <a:pt x="231" y="0"/>
                      </a:moveTo>
                      <a:cubicBezTo>
                        <a:pt x="216" y="0"/>
                        <a:pt x="216" y="0"/>
                        <a:pt x="216" y="15"/>
                      </a:cubicBezTo>
                      <a:lnTo>
                        <a:pt x="1" y="540"/>
                      </a:lnTo>
                      <a:cubicBezTo>
                        <a:pt x="1" y="540"/>
                        <a:pt x="1" y="558"/>
                        <a:pt x="16" y="558"/>
                      </a:cubicBezTo>
                      <a:lnTo>
                        <a:pt x="6540" y="3735"/>
                      </a:lnTo>
                      <a:lnTo>
                        <a:pt x="7176" y="3720"/>
                      </a:lnTo>
                      <a:lnTo>
                        <a:pt x="7191" y="3702"/>
                      </a:lnTo>
                      <a:lnTo>
                        <a:pt x="7548" y="3162"/>
                      </a:lnTo>
                      <a:lnTo>
                        <a:pt x="7548" y="3144"/>
                      </a:lnTo>
                      <a:lnTo>
                        <a:pt x="7113" y="2649"/>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3924698" y="534120"/>
                  <a:ext cx="329148" cy="316870"/>
                </a:xfrm>
                <a:custGeom>
                  <a:avLst/>
                  <a:gdLst/>
                  <a:ahLst/>
                  <a:cxnLst/>
                  <a:rect l="l" t="t" r="r" b="b"/>
                  <a:pathLst>
                    <a:path w="697" h="671" extrusionOk="0">
                      <a:moveTo>
                        <a:pt x="201" y="34"/>
                      </a:moveTo>
                      <a:lnTo>
                        <a:pt x="661" y="141"/>
                      </a:lnTo>
                      <a:lnTo>
                        <a:pt x="661" y="141"/>
                      </a:lnTo>
                      <a:lnTo>
                        <a:pt x="466" y="637"/>
                      </a:lnTo>
                      <a:lnTo>
                        <a:pt x="30" y="529"/>
                      </a:lnTo>
                      <a:lnTo>
                        <a:pt x="201" y="34"/>
                      </a:lnTo>
                      <a:close/>
                      <a:moveTo>
                        <a:pt x="201" y="1"/>
                      </a:moveTo>
                      <a:cubicBezTo>
                        <a:pt x="187" y="1"/>
                        <a:pt x="172" y="1"/>
                        <a:pt x="172" y="19"/>
                      </a:cubicBezTo>
                      <a:lnTo>
                        <a:pt x="1" y="529"/>
                      </a:lnTo>
                      <a:lnTo>
                        <a:pt x="1" y="544"/>
                      </a:lnTo>
                      <a:lnTo>
                        <a:pt x="15" y="559"/>
                      </a:lnTo>
                      <a:lnTo>
                        <a:pt x="466" y="670"/>
                      </a:lnTo>
                      <a:lnTo>
                        <a:pt x="480" y="670"/>
                      </a:lnTo>
                      <a:lnTo>
                        <a:pt x="696" y="142"/>
                      </a:lnTo>
                      <a:lnTo>
                        <a:pt x="696" y="127"/>
                      </a:lnTo>
                      <a:lnTo>
                        <a:pt x="681" y="112"/>
                      </a:ln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7343210" y="2048581"/>
                  <a:ext cx="527486" cy="383455"/>
                </a:xfrm>
                <a:custGeom>
                  <a:avLst/>
                  <a:gdLst/>
                  <a:ahLst/>
                  <a:cxnLst/>
                  <a:rect l="l" t="t" r="r" b="b"/>
                  <a:pathLst>
                    <a:path w="1117" h="812" extrusionOk="0">
                      <a:moveTo>
                        <a:pt x="541" y="1"/>
                      </a:moveTo>
                      <a:cubicBezTo>
                        <a:pt x="521" y="1"/>
                        <a:pt x="501" y="2"/>
                        <a:pt x="480" y="4"/>
                      </a:cubicBezTo>
                      <a:cubicBezTo>
                        <a:pt x="45" y="49"/>
                        <a:pt x="0" y="763"/>
                        <a:pt x="0" y="763"/>
                      </a:cubicBezTo>
                      <a:cubicBezTo>
                        <a:pt x="0" y="763"/>
                        <a:pt x="588" y="811"/>
                        <a:pt x="1116" y="811"/>
                      </a:cubicBezTo>
                      <a:cubicBezTo>
                        <a:pt x="1084" y="440"/>
                        <a:pt x="928"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4144288" y="681930"/>
                  <a:ext cx="3351924" cy="1486596"/>
                </a:xfrm>
                <a:custGeom>
                  <a:avLst/>
                  <a:gdLst/>
                  <a:ahLst/>
                  <a:cxnLst/>
                  <a:rect l="l" t="t" r="r" b="b"/>
                  <a:pathLst>
                    <a:path w="7098" h="3148" extrusionOk="0">
                      <a:moveTo>
                        <a:pt x="730" y="0"/>
                      </a:moveTo>
                      <a:lnTo>
                        <a:pt x="1" y="324"/>
                      </a:lnTo>
                      <a:lnTo>
                        <a:pt x="15" y="357"/>
                      </a:lnTo>
                      <a:lnTo>
                        <a:pt x="730" y="45"/>
                      </a:lnTo>
                      <a:lnTo>
                        <a:pt x="1009" y="852"/>
                      </a:lnTo>
                      <a:lnTo>
                        <a:pt x="1038" y="852"/>
                      </a:lnTo>
                      <a:lnTo>
                        <a:pt x="1894" y="491"/>
                      </a:lnTo>
                      <a:lnTo>
                        <a:pt x="1894" y="491"/>
                      </a:lnTo>
                      <a:cubicBezTo>
                        <a:pt x="1910" y="540"/>
                        <a:pt x="1978" y="741"/>
                        <a:pt x="2046" y="945"/>
                      </a:cubicBezTo>
                      <a:cubicBezTo>
                        <a:pt x="2091" y="1068"/>
                        <a:pt x="2125" y="1194"/>
                        <a:pt x="2169" y="1287"/>
                      </a:cubicBezTo>
                      <a:cubicBezTo>
                        <a:pt x="2184" y="1332"/>
                        <a:pt x="2184" y="1362"/>
                        <a:pt x="2199" y="1395"/>
                      </a:cubicBezTo>
                      <a:cubicBezTo>
                        <a:pt x="2218" y="1410"/>
                        <a:pt x="2218" y="1425"/>
                        <a:pt x="2218" y="1425"/>
                      </a:cubicBezTo>
                      <a:lnTo>
                        <a:pt x="2218" y="1440"/>
                      </a:lnTo>
                      <a:lnTo>
                        <a:pt x="2262" y="1440"/>
                      </a:lnTo>
                      <a:cubicBezTo>
                        <a:pt x="2340" y="1425"/>
                        <a:pt x="2604" y="1317"/>
                        <a:pt x="2850" y="1209"/>
                      </a:cubicBezTo>
                      <a:lnTo>
                        <a:pt x="3294" y="1032"/>
                      </a:lnTo>
                      <a:lnTo>
                        <a:pt x="3720" y="2169"/>
                      </a:lnTo>
                      <a:cubicBezTo>
                        <a:pt x="3735" y="2169"/>
                        <a:pt x="3735" y="2184"/>
                        <a:pt x="3750" y="2184"/>
                      </a:cubicBezTo>
                      <a:lnTo>
                        <a:pt x="5115" y="1734"/>
                      </a:lnTo>
                      <a:lnTo>
                        <a:pt x="5718" y="3129"/>
                      </a:lnTo>
                      <a:lnTo>
                        <a:pt x="5718" y="3147"/>
                      </a:lnTo>
                      <a:lnTo>
                        <a:pt x="5733" y="3147"/>
                      </a:lnTo>
                      <a:lnTo>
                        <a:pt x="7098" y="2478"/>
                      </a:lnTo>
                      <a:lnTo>
                        <a:pt x="7083" y="2448"/>
                      </a:lnTo>
                      <a:lnTo>
                        <a:pt x="5733" y="3099"/>
                      </a:lnTo>
                      <a:lnTo>
                        <a:pt x="5145" y="1704"/>
                      </a:lnTo>
                      <a:cubicBezTo>
                        <a:pt x="5130" y="1689"/>
                        <a:pt x="5130" y="1689"/>
                        <a:pt x="5115" y="1689"/>
                      </a:cubicBezTo>
                      <a:lnTo>
                        <a:pt x="3750" y="2139"/>
                      </a:lnTo>
                      <a:lnTo>
                        <a:pt x="3315" y="1008"/>
                      </a:lnTo>
                      <a:lnTo>
                        <a:pt x="3315" y="990"/>
                      </a:lnTo>
                      <a:lnTo>
                        <a:pt x="3300" y="990"/>
                      </a:lnTo>
                      <a:cubicBezTo>
                        <a:pt x="3300" y="990"/>
                        <a:pt x="3240" y="1023"/>
                        <a:pt x="3129" y="1053"/>
                      </a:cubicBezTo>
                      <a:cubicBezTo>
                        <a:pt x="2991" y="1116"/>
                        <a:pt x="2775" y="1209"/>
                        <a:pt x="2590" y="1287"/>
                      </a:cubicBezTo>
                      <a:cubicBezTo>
                        <a:pt x="2497" y="1317"/>
                        <a:pt x="2418" y="1347"/>
                        <a:pt x="2355" y="1380"/>
                      </a:cubicBezTo>
                      <a:cubicBezTo>
                        <a:pt x="2325" y="1395"/>
                        <a:pt x="2292" y="1395"/>
                        <a:pt x="2277" y="1410"/>
                      </a:cubicBezTo>
                      <a:lnTo>
                        <a:pt x="2247" y="1410"/>
                      </a:lnTo>
                      <a:cubicBezTo>
                        <a:pt x="2218" y="1332"/>
                        <a:pt x="2139" y="1101"/>
                        <a:pt x="2061" y="882"/>
                      </a:cubicBezTo>
                      <a:cubicBezTo>
                        <a:pt x="2032" y="774"/>
                        <a:pt x="1998" y="666"/>
                        <a:pt x="1968" y="588"/>
                      </a:cubicBezTo>
                      <a:cubicBezTo>
                        <a:pt x="1939" y="510"/>
                        <a:pt x="1920" y="465"/>
                        <a:pt x="1920" y="465"/>
                      </a:cubicBezTo>
                      <a:lnTo>
                        <a:pt x="1920" y="450"/>
                      </a:lnTo>
                      <a:lnTo>
                        <a:pt x="1905" y="450"/>
                      </a:lnTo>
                      <a:lnTo>
                        <a:pt x="1038" y="822"/>
                      </a:lnTo>
                      <a:lnTo>
                        <a:pt x="759" y="15"/>
                      </a:lnTo>
                      <a:lnTo>
                        <a:pt x="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4239207" y="594094"/>
                  <a:ext cx="2993498" cy="1750103"/>
                </a:xfrm>
                <a:custGeom>
                  <a:avLst/>
                  <a:gdLst/>
                  <a:ahLst/>
                  <a:cxnLst/>
                  <a:rect l="l" t="t" r="r" b="b"/>
                  <a:pathLst>
                    <a:path w="6339" h="3706" extrusionOk="0">
                      <a:moveTo>
                        <a:pt x="30" y="0"/>
                      </a:moveTo>
                      <a:lnTo>
                        <a:pt x="0" y="15"/>
                      </a:lnTo>
                      <a:lnTo>
                        <a:pt x="265" y="774"/>
                      </a:lnTo>
                      <a:lnTo>
                        <a:pt x="294" y="774"/>
                      </a:lnTo>
                      <a:lnTo>
                        <a:pt x="1116" y="450"/>
                      </a:lnTo>
                      <a:lnTo>
                        <a:pt x="1410" y="1332"/>
                      </a:lnTo>
                      <a:lnTo>
                        <a:pt x="1425" y="1332"/>
                      </a:lnTo>
                      <a:lnTo>
                        <a:pt x="2340" y="930"/>
                      </a:lnTo>
                      <a:lnTo>
                        <a:pt x="2775" y="1983"/>
                      </a:lnTo>
                      <a:lnTo>
                        <a:pt x="2775" y="1998"/>
                      </a:lnTo>
                      <a:lnTo>
                        <a:pt x="2790" y="1998"/>
                      </a:lnTo>
                      <a:lnTo>
                        <a:pt x="3921" y="1533"/>
                      </a:lnTo>
                      <a:lnTo>
                        <a:pt x="4494" y="2820"/>
                      </a:lnTo>
                      <a:cubicBezTo>
                        <a:pt x="4494" y="2835"/>
                        <a:pt x="4494" y="2835"/>
                        <a:pt x="4509" y="2835"/>
                      </a:cubicBezTo>
                      <a:lnTo>
                        <a:pt x="5844" y="2277"/>
                      </a:lnTo>
                      <a:lnTo>
                        <a:pt x="6309" y="3705"/>
                      </a:lnTo>
                      <a:lnTo>
                        <a:pt x="6339" y="3705"/>
                      </a:lnTo>
                      <a:lnTo>
                        <a:pt x="5874" y="2247"/>
                      </a:lnTo>
                      <a:lnTo>
                        <a:pt x="5859" y="2232"/>
                      </a:lnTo>
                      <a:lnTo>
                        <a:pt x="5844" y="2232"/>
                      </a:lnTo>
                      <a:lnTo>
                        <a:pt x="4509" y="2790"/>
                      </a:lnTo>
                      <a:lnTo>
                        <a:pt x="3936" y="1503"/>
                      </a:lnTo>
                      <a:cubicBezTo>
                        <a:pt x="3936" y="1503"/>
                        <a:pt x="3929" y="1496"/>
                        <a:pt x="3925" y="1496"/>
                      </a:cubicBezTo>
                      <a:cubicBezTo>
                        <a:pt x="3923" y="1496"/>
                        <a:pt x="3921" y="1498"/>
                        <a:pt x="3921" y="1503"/>
                      </a:cubicBezTo>
                      <a:lnTo>
                        <a:pt x="2790" y="1968"/>
                      </a:lnTo>
                      <a:lnTo>
                        <a:pt x="2355" y="897"/>
                      </a:lnTo>
                      <a:lnTo>
                        <a:pt x="2355" y="882"/>
                      </a:lnTo>
                      <a:lnTo>
                        <a:pt x="2340" y="882"/>
                      </a:lnTo>
                      <a:lnTo>
                        <a:pt x="1440" y="1302"/>
                      </a:lnTo>
                      <a:lnTo>
                        <a:pt x="1131" y="417"/>
                      </a:lnTo>
                      <a:lnTo>
                        <a:pt x="1116" y="417"/>
                      </a:lnTo>
                      <a:lnTo>
                        <a:pt x="294" y="744"/>
                      </a:ln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7123621" y="2350811"/>
                  <a:ext cx="980360" cy="871746"/>
                </a:xfrm>
                <a:custGeom>
                  <a:avLst/>
                  <a:gdLst/>
                  <a:ahLst/>
                  <a:cxnLst/>
                  <a:rect l="l" t="t" r="r" b="b"/>
                  <a:pathLst>
                    <a:path w="2076" h="1846" extrusionOk="0">
                      <a:moveTo>
                        <a:pt x="0" y="0"/>
                      </a:moveTo>
                      <a:lnTo>
                        <a:pt x="0" y="1845"/>
                      </a:lnTo>
                      <a:lnTo>
                        <a:pt x="2076" y="1845"/>
                      </a:lnTo>
                      <a:lnTo>
                        <a:pt x="20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404878" y="3222086"/>
                  <a:ext cx="2182198" cy="672935"/>
                </a:xfrm>
                <a:custGeom>
                  <a:avLst/>
                  <a:gdLst/>
                  <a:ahLst/>
                  <a:cxnLst/>
                  <a:rect l="l" t="t" r="r" b="b"/>
                  <a:pathLst>
                    <a:path w="4621" h="1425" extrusionOk="0">
                      <a:moveTo>
                        <a:pt x="1" y="0"/>
                      </a:moveTo>
                      <a:lnTo>
                        <a:pt x="1" y="1425"/>
                      </a:lnTo>
                      <a:lnTo>
                        <a:pt x="4621" y="1425"/>
                      </a:lnTo>
                      <a:lnTo>
                        <a:pt x="4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7613801" y="2350811"/>
                  <a:ext cx="490180" cy="871746"/>
                </a:xfrm>
                <a:custGeom>
                  <a:avLst/>
                  <a:gdLst/>
                  <a:ahLst/>
                  <a:cxnLst/>
                  <a:rect l="l" t="t" r="r" b="b"/>
                  <a:pathLst>
                    <a:path w="1038" h="1846" extrusionOk="0">
                      <a:moveTo>
                        <a:pt x="0" y="0"/>
                      </a:moveTo>
                      <a:lnTo>
                        <a:pt x="0" y="1845"/>
                      </a:lnTo>
                      <a:lnTo>
                        <a:pt x="1038" y="1845"/>
                      </a:lnTo>
                      <a:lnTo>
                        <a:pt x="1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7276153" y="2628014"/>
                  <a:ext cx="673407" cy="402816"/>
                </a:xfrm>
                <a:custGeom>
                  <a:avLst/>
                  <a:gdLst/>
                  <a:ahLst/>
                  <a:cxnLst/>
                  <a:rect l="l" t="t" r="r" b="b"/>
                  <a:pathLst>
                    <a:path w="1426" h="853" extrusionOk="0">
                      <a:moveTo>
                        <a:pt x="1" y="1"/>
                      </a:moveTo>
                      <a:lnTo>
                        <a:pt x="1" y="853"/>
                      </a:lnTo>
                      <a:lnTo>
                        <a:pt x="1426" y="853"/>
                      </a:lnTo>
                      <a:lnTo>
                        <a:pt x="1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613801" y="2628014"/>
                  <a:ext cx="335759" cy="402816"/>
                </a:xfrm>
                <a:custGeom>
                  <a:avLst/>
                  <a:gdLst/>
                  <a:ahLst/>
                  <a:cxnLst/>
                  <a:rect l="l" t="t" r="r" b="b"/>
                  <a:pathLst>
                    <a:path w="711" h="853" extrusionOk="0">
                      <a:moveTo>
                        <a:pt x="0" y="1"/>
                      </a:moveTo>
                      <a:lnTo>
                        <a:pt x="0" y="853"/>
                      </a:lnTo>
                      <a:lnTo>
                        <a:pt x="711" y="85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327154" y="3222086"/>
                  <a:ext cx="1259923" cy="672935"/>
                </a:xfrm>
                <a:custGeom>
                  <a:avLst/>
                  <a:gdLst/>
                  <a:ahLst/>
                  <a:cxnLst/>
                  <a:rect l="l" t="t" r="r" b="b"/>
                  <a:pathLst>
                    <a:path w="2668" h="1425" extrusionOk="0">
                      <a:moveTo>
                        <a:pt x="1" y="0"/>
                      </a:moveTo>
                      <a:lnTo>
                        <a:pt x="1" y="1425"/>
                      </a:lnTo>
                      <a:lnTo>
                        <a:pt x="2668" y="1425"/>
                      </a:lnTo>
                      <a:lnTo>
                        <a:pt x="2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961532" y="783933"/>
                  <a:ext cx="278146" cy="1208922"/>
                </a:xfrm>
                <a:custGeom>
                  <a:avLst/>
                  <a:gdLst/>
                  <a:ahLst/>
                  <a:cxnLst/>
                  <a:rect l="l" t="t" r="r" b="b"/>
                  <a:pathLst>
                    <a:path w="589" h="2560" extrusionOk="0">
                      <a:moveTo>
                        <a:pt x="45" y="0"/>
                      </a:moveTo>
                      <a:lnTo>
                        <a:pt x="1" y="15"/>
                      </a:lnTo>
                      <a:lnTo>
                        <a:pt x="187" y="2541"/>
                      </a:lnTo>
                      <a:cubicBezTo>
                        <a:pt x="187" y="2559"/>
                        <a:pt x="187" y="2559"/>
                        <a:pt x="202" y="2559"/>
                      </a:cubicBezTo>
                      <a:lnTo>
                        <a:pt x="402" y="2559"/>
                      </a:lnTo>
                      <a:cubicBezTo>
                        <a:pt x="417" y="2559"/>
                        <a:pt x="432" y="2559"/>
                        <a:pt x="432" y="2541"/>
                      </a:cubicBezTo>
                      <a:lnTo>
                        <a:pt x="588" y="216"/>
                      </a:lnTo>
                      <a:lnTo>
                        <a:pt x="540" y="216"/>
                      </a:lnTo>
                      <a:lnTo>
                        <a:pt x="388" y="2511"/>
                      </a:lnTo>
                      <a:lnTo>
                        <a:pt x="231" y="2511"/>
                      </a:lnTo>
                      <a:lnTo>
                        <a:pt x="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3982783" y="2225669"/>
                  <a:ext cx="242729" cy="330565"/>
                </a:xfrm>
                <a:custGeom>
                  <a:avLst/>
                  <a:gdLst/>
                  <a:ahLst/>
                  <a:cxnLst/>
                  <a:rect l="l" t="t" r="r" b="b"/>
                  <a:pathLst>
                    <a:path w="514" h="700" extrusionOk="0">
                      <a:moveTo>
                        <a:pt x="157" y="1"/>
                      </a:moveTo>
                      <a:cubicBezTo>
                        <a:pt x="157" y="1"/>
                        <a:pt x="171" y="94"/>
                        <a:pt x="157" y="172"/>
                      </a:cubicBezTo>
                      <a:cubicBezTo>
                        <a:pt x="142" y="250"/>
                        <a:pt x="30" y="295"/>
                        <a:pt x="15" y="418"/>
                      </a:cubicBezTo>
                      <a:cubicBezTo>
                        <a:pt x="0" y="544"/>
                        <a:pt x="78" y="652"/>
                        <a:pt x="171" y="682"/>
                      </a:cubicBezTo>
                      <a:cubicBezTo>
                        <a:pt x="199" y="694"/>
                        <a:pt x="232" y="700"/>
                        <a:pt x="266" y="700"/>
                      </a:cubicBezTo>
                      <a:cubicBezTo>
                        <a:pt x="369" y="700"/>
                        <a:pt x="484" y="647"/>
                        <a:pt x="495" y="544"/>
                      </a:cubicBezTo>
                      <a:cubicBezTo>
                        <a:pt x="514" y="388"/>
                        <a:pt x="450" y="358"/>
                        <a:pt x="450" y="358"/>
                      </a:cubicBezTo>
                      <a:cubicBezTo>
                        <a:pt x="450" y="358"/>
                        <a:pt x="405" y="545"/>
                        <a:pt x="306" y="545"/>
                      </a:cubicBezTo>
                      <a:cubicBezTo>
                        <a:pt x="302" y="545"/>
                        <a:pt x="298" y="545"/>
                        <a:pt x="294" y="544"/>
                      </a:cubicBezTo>
                      <a:cubicBezTo>
                        <a:pt x="171" y="544"/>
                        <a:pt x="123" y="403"/>
                        <a:pt x="201" y="325"/>
                      </a:cubicBezTo>
                      <a:cubicBezTo>
                        <a:pt x="279" y="265"/>
                        <a:pt x="343" y="157"/>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3996950" y="1888493"/>
                  <a:ext cx="212978" cy="358899"/>
                </a:xfrm>
                <a:custGeom>
                  <a:avLst/>
                  <a:gdLst/>
                  <a:ahLst/>
                  <a:cxnLst/>
                  <a:rect l="l" t="t" r="r" b="b"/>
                  <a:pathLst>
                    <a:path w="451" h="760" extrusionOk="0">
                      <a:moveTo>
                        <a:pt x="0" y="1"/>
                      </a:moveTo>
                      <a:lnTo>
                        <a:pt x="34" y="760"/>
                      </a:lnTo>
                      <a:lnTo>
                        <a:pt x="420" y="760"/>
                      </a:lnTo>
                      <a:lnTo>
                        <a:pt x="4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3996950" y="1904549"/>
                  <a:ext cx="212978" cy="321592"/>
                </a:xfrm>
                <a:custGeom>
                  <a:avLst/>
                  <a:gdLst/>
                  <a:ahLst/>
                  <a:cxnLst/>
                  <a:rect l="l" t="t" r="r" b="b"/>
                  <a:pathLst>
                    <a:path w="451" h="681" extrusionOk="0">
                      <a:moveTo>
                        <a:pt x="450" y="0"/>
                      </a:moveTo>
                      <a:lnTo>
                        <a:pt x="0" y="153"/>
                      </a:lnTo>
                      <a:lnTo>
                        <a:pt x="19" y="339"/>
                      </a:lnTo>
                      <a:lnTo>
                        <a:pt x="435" y="201"/>
                      </a:lnTo>
                      <a:lnTo>
                        <a:pt x="450" y="0"/>
                      </a:lnTo>
                      <a:close/>
                      <a:moveTo>
                        <a:pt x="435" y="354"/>
                      </a:moveTo>
                      <a:lnTo>
                        <a:pt x="19" y="495"/>
                      </a:lnTo>
                      <a:lnTo>
                        <a:pt x="34" y="681"/>
                      </a:lnTo>
                      <a:lnTo>
                        <a:pt x="420" y="558"/>
                      </a:lnTo>
                      <a:lnTo>
                        <a:pt x="435" y="35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8"/>
              <p:cNvGrpSpPr/>
              <p:nvPr/>
            </p:nvGrpSpPr>
            <p:grpSpPr>
              <a:xfrm>
                <a:off x="315678" y="3322089"/>
                <a:ext cx="1064621" cy="524734"/>
                <a:chOff x="5770418" y="419971"/>
                <a:chExt cx="627651" cy="309358"/>
              </a:xfrm>
            </p:grpSpPr>
            <p:sp>
              <p:nvSpPr>
                <p:cNvPr id="510" name="Google Shape;510;p28"/>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 name="Google Shape;517;p28"/>
          <p:cNvGrpSpPr/>
          <p:nvPr/>
        </p:nvGrpSpPr>
        <p:grpSpPr>
          <a:xfrm>
            <a:off x="62500" y="4691024"/>
            <a:ext cx="9018344" cy="390053"/>
            <a:chOff x="62500" y="4683850"/>
            <a:chExt cx="9018344" cy="390053"/>
          </a:xfrm>
        </p:grpSpPr>
        <p:sp>
          <p:nvSpPr>
            <p:cNvPr id="518" name="Google Shape;518;p28"/>
            <p:cNvSpPr/>
            <p:nvPr/>
          </p:nvSpPr>
          <p:spPr>
            <a:xfrm>
              <a:off x="62500" y="4683850"/>
              <a:ext cx="9018344" cy="121197"/>
            </a:xfrm>
            <a:custGeom>
              <a:avLst/>
              <a:gdLst/>
              <a:ahLst/>
              <a:cxnLst/>
              <a:rect l="l" t="t" r="r" b="b"/>
              <a:pathLst>
                <a:path w="57593" h="774" extrusionOk="0">
                  <a:moveTo>
                    <a:pt x="1781" y="1"/>
                  </a:moveTo>
                  <a:cubicBezTo>
                    <a:pt x="1512" y="1"/>
                    <a:pt x="1243" y="64"/>
                    <a:pt x="1020" y="191"/>
                  </a:cubicBezTo>
                  <a:cubicBezTo>
                    <a:pt x="756" y="339"/>
                    <a:pt x="435" y="452"/>
                    <a:pt x="0" y="452"/>
                  </a:cubicBezTo>
                  <a:lnTo>
                    <a:pt x="0" y="773"/>
                  </a:lnTo>
                  <a:lnTo>
                    <a:pt x="57592" y="773"/>
                  </a:lnTo>
                  <a:lnTo>
                    <a:pt x="57592" y="452"/>
                  </a:lnTo>
                  <a:cubicBezTo>
                    <a:pt x="57249" y="452"/>
                    <a:pt x="56837" y="339"/>
                    <a:pt x="56576" y="191"/>
                  </a:cubicBezTo>
                  <a:cubicBezTo>
                    <a:pt x="56352" y="64"/>
                    <a:pt x="56077" y="1"/>
                    <a:pt x="55803" y="1"/>
                  </a:cubicBezTo>
                  <a:cubicBezTo>
                    <a:pt x="55530" y="1"/>
                    <a:pt x="55258" y="64"/>
                    <a:pt x="55040" y="191"/>
                  </a:cubicBezTo>
                  <a:cubicBezTo>
                    <a:pt x="54776" y="339"/>
                    <a:pt x="54432" y="452"/>
                    <a:pt x="54009" y="452"/>
                  </a:cubicBezTo>
                  <a:cubicBezTo>
                    <a:pt x="53575" y="452"/>
                    <a:pt x="53231" y="339"/>
                    <a:pt x="52968" y="191"/>
                  </a:cubicBezTo>
                  <a:cubicBezTo>
                    <a:pt x="52750" y="64"/>
                    <a:pt x="52478" y="1"/>
                    <a:pt x="52205" y="1"/>
                  </a:cubicBezTo>
                  <a:cubicBezTo>
                    <a:pt x="51932" y="1"/>
                    <a:pt x="51657" y="64"/>
                    <a:pt x="51434" y="191"/>
                  </a:cubicBezTo>
                  <a:cubicBezTo>
                    <a:pt x="51170" y="339"/>
                    <a:pt x="50827" y="452"/>
                    <a:pt x="50393" y="452"/>
                  </a:cubicBezTo>
                  <a:cubicBezTo>
                    <a:pt x="49967" y="452"/>
                    <a:pt x="49623" y="339"/>
                    <a:pt x="49362" y="191"/>
                  </a:cubicBezTo>
                  <a:cubicBezTo>
                    <a:pt x="49138" y="64"/>
                    <a:pt x="48863" y="1"/>
                    <a:pt x="48590" y="1"/>
                  </a:cubicBezTo>
                  <a:cubicBezTo>
                    <a:pt x="48317" y="1"/>
                    <a:pt x="48045" y="64"/>
                    <a:pt x="47826" y="191"/>
                  </a:cubicBezTo>
                  <a:cubicBezTo>
                    <a:pt x="47562" y="339"/>
                    <a:pt x="47219" y="452"/>
                    <a:pt x="46785" y="452"/>
                  </a:cubicBezTo>
                  <a:cubicBezTo>
                    <a:pt x="46350" y="452"/>
                    <a:pt x="46018" y="339"/>
                    <a:pt x="45754" y="191"/>
                  </a:cubicBezTo>
                  <a:cubicBezTo>
                    <a:pt x="45532" y="64"/>
                    <a:pt x="45257" y="1"/>
                    <a:pt x="44982" y="1"/>
                  </a:cubicBezTo>
                  <a:cubicBezTo>
                    <a:pt x="44707" y="1"/>
                    <a:pt x="44432" y="64"/>
                    <a:pt x="44210" y="191"/>
                  </a:cubicBezTo>
                  <a:cubicBezTo>
                    <a:pt x="43946" y="339"/>
                    <a:pt x="43613" y="452"/>
                    <a:pt x="43179" y="452"/>
                  </a:cubicBezTo>
                  <a:cubicBezTo>
                    <a:pt x="42742" y="452"/>
                    <a:pt x="42399" y="339"/>
                    <a:pt x="42135" y="191"/>
                  </a:cubicBezTo>
                  <a:cubicBezTo>
                    <a:pt x="41918" y="64"/>
                    <a:pt x="41647" y="1"/>
                    <a:pt x="41374" y="1"/>
                  </a:cubicBezTo>
                  <a:cubicBezTo>
                    <a:pt x="41100" y="1"/>
                    <a:pt x="40826" y="64"/>
                    <a:pt x="40602" y="191"/>
                  </a:cubicBezTo>
                  <a:cubicBezTo>
                    <a:pt x="40338" y="339"/>
                    <a:pt x="39994" y="452"/>
                    <a:pt x="39571" y="452"/>
                  </a:cubicBezTo>
                  <a:cubicBezTo>
                    <a:pt x="39137" y="452"/>
                    <a:pt x="38794" y="339"/>
                    <a:pt x="38530" y="191"/>
                  </a:cubicBezTo>
                  <a:cubicBezTo>
                    <a:pt x="38306" y="64"/>
                    <a:pt x="38031" y="1"/>
                    <a:pt x="37758" y="1"/>
                  </a:cubicBezTo>
                  <a:cubicBezTo>
                    <a:pt x="37485" y="1"/>
                    <a:pt x="37213" y="64"/>
                    <a:pt x="36996" y="191"/>
                  </a:cubicBezTo>
                  <a:cubicBezTo>
                    <a:pt x="36733" y="339"/>
                    <a:pt x="36389" y="452"/>
                    <a:pt x="35952" y="452"/>
                  </a:cubicBezTo>
                  <a:cubicBezTo>
                    <a:pt x="35518" y="452"/>
                    <a:pt x="35185" y="339"/>
                    <a:pt x="34922" y="191"/>
                  </a:cubicBezTo>
                  <a:cubicBezTo>
                    <a:pt x="34699" y="64"/>
                    <a:pt x="34424" y="1"/>
                    <a:pt x="34149" y="1"/>
                  </a:cubicBezTo>
                  <a:cubicBezTo>
                    <a:pt x="33875" y="1"/>
                    <a:pt x="33600" y="64"/>
                    <a:pt x="33377" y="191"/>
                  </a:cubicBezTo>
                  <a:cubicBezTo>
                    <a:pt x="33113" y="339"/>
                    <a:pt x="32781" y="452"/>
                    <a:pt x="32347" y="452"/>
                  </a:cubicBezTo>
                  <a:cubicBezTo>
                    <a:pt x="31913" y="452"/>
                    <a:pt x="31569" y="339"/>
                    <a:pt x="31305" y="191"/>
                  </a:cubicBezTo>
                  <a:cubicBezTo>
                    <a:pt x="31087" y="64"/>
                    <a:pt x="30818" y="1"/>
                    <a:pt x="30549" y="1"/>
                  </a:cubicBezTo>
                  <a:cubicBezTo>
                    <a:pt x="30280" y="1"/>
                    <a:pt x="30011" y="64"/>
                    <a:pt x="29794" y="191"/>
                  </a:cubicBezTo>
                  <a:cubicBezTo>
                    <a:pt x="29530" y="339"/>
                    <a:pt x="29220" y="441"/>
                    <a:pt x="28796" y="452"/>
                  </a:cubicBezTo>
                  <a:cubicBezTo>
                    <a:pt x="28464" y="441"/>
                    <a:pt x="28052" y="339"/>
                    <a:pt x="27802" y="191"/>
                  </a:cubicBezTo>
                  <a:cubicBezTo>
                    <a:pt x="27578" y="64"/>
                    <a:pt x="27306" y="1"/>
                    <a:pt x="27034" y="1"/>
                  </a:cubicBezTo>
                  <a:cubicBezTo>
                    <a:pt x="26762" y="1"/>
                    <a:pt x="26490" y="64"/>
                    <a:pt x="26266" y="191"/>
                  </a:cubicBezTo>
                  <a:cubicBezTo>
                    <a:pt x="26005" y="339"/>
                    <a:pt x="25672" y="452"/>
                    <a:pt x="25235" y="452"/>
                  </a:cubicBezTo>
                  <a:cubicBezTo>
                    <a:pt x="24801" y="452"/>
                    <a:pt x="24457" y="339"/>
                    <a:pt x="24194" y="191"/>
                  </a:cubicBezTo>
                  <a:cubicBezTo>
                    <a:pt x="23976" y="64"/>
                    <a:pt x="23704" y="1"/>
                    <a:pt x="23431" y="1"/>
                  </a:cubicBezTo>
                  <a:cubicBezTo>
                    <a:pt x="23158" y="1"/>
                    <a:pt x="22883" y="64"/>
                    <a:pt x="22660" y="191"/>
                  </a:cubicBezTo>
                  <a:cubicBezTo>
                    <a:pt x="22396" y="339"/>
                    <a:pt x="22053" y="452"/>
                    <a:pt x="21630" y="452"/>
                  </a:cubicBezTo>
                  <a:cubicBezTo>
                    <a:pt x="21196" y="452"/>
                    <a:pt x="20852" y="339"/>
                    <a:pt x="20588" y="191"/>
                  </a:cubicBezTo>
                  <a:cubicBezTo>
                    <a:pt x="20370" y="64"/>
                    <a:pt x="20098" y="1"/>
                    <a:pt x="19824" y="1"/>
                  </a:cubicBezTo>
                  <a:cubicBezTo>
                    <a:pt x="19551" y="1"/>
                    <a:pt x="19276" y="64"/>
                    <a:pt x="19052" y="191"/>
                  </a:cubicBezTo>
                  <a:cubicBezTo>
                    <a:pt x="18791" y="339"/>
                    <a:pt x="18448" y="452"/>
                    <a:pt x="18011" y="452"/>
                  </a:cubicBezTo>
                  <a:cubicBezTo>
                    <a:pt x="17587" y="452"/>
                    <a:pt x="17244" y="339"/>
                    <a:pt x="16980" y="191"/>
                  </a:cubicBezTo>
                  <a:cubicBezTo>
                    <a:pt x="16758" y="64"/>
                    <a:pt x="16483" y="1"/>
                    <a:pt x="16208" y="1"/>
                  </a:cubicBezTo>
                  <a:cubicBezTo>
                    <a:pt x="15933" y="1"/>
                    <a:pt x="15658" y="64"/>
                    <a:pt x="15436" y="191"/>
                  </a:cubicBezTo>
                  <a:cubicBezTo>
                    <a:pt x="15183" y="339"/>
                    <a:pt x="14840" y="452"/>
                    <a:pt x="14405" y="452"/>
                  </a:cubicBezTo>
                  <a:cubicBezTo>
                    <a:pt x="13968" y="452"/>
                    <a:pt x="13639" y="339"/>
                    <a:pt x="13375" y="191"/>
                  </a:cubicBezTo>
                  <a:cubicBezTo>
                    <a:pt x="13151" y="64"/>
                    <a:pt x="12876" y="1"/>
                    <a:pt x="12601" y="1"/>
                  </a:cubicBezTo>
                  <a:cubicBezTo>
                    <a:pt x="12326" y="1"/>
                    <a:pt x="12052" y="64"/>
                    <a:pt x="11828" y="191"/>
                  </a:cubicBezTo>
                  <a:cubicBezTo>
                    <a:pt x="11564" y="339"/>
                    <a:pt x="11234" y="452"/>
                    <a:pt x="10797" y="452"/>
                  </a:cubicBezTo>
                  <a:cubicBezTo>
                    <a:pt x="10363" y="452"/>
                    <a:pt x="10020" y="339"/>
                    <a:pt x="9756" y="191"/>
                  </a:cubicBezTo>
                  <a:cubicBezTo>
                    <a:pt x="9539" y="64"/>
                    <a:pt x="9267" y="1"/>
                    <a:pt x="8993" y="1"/>
                  </a:cubicBezTo>
                  <a:cubicBezTo>
                    <a:pt x="8720" y="1"/>
                    <a:pt x="8445" y="64"/>
                    <a:pt x="8222" y="191"/>
                  </a:cubicBezTo>
                  <a:cubicBezTo>
                    <a:pt x="7959" y="339"/>
                    <a:pt x="7615" y="452"/>
                    <a:pt x="7181" y="452"/>
                  </a:cubicBezTo>
                  <a:cubicBezTo>
                    <a:pt x="6755" y="452"/>
                    <a:pt x="6411" y="339"/>
                    <a:pt x="6150" y="191"/>
                  </a:cubicBezTo>
                  <a:cubicBezTo>
                    <a:pt x="5926" y="64"/>
                    <a:pt x="5652" y="1"/>
                    <a:pt x="5377" y="1"/>
                  </a:cubicBezTo>
                  <a:cubicBezTo>
                    <a:pt x="5102" y="1"/>
                    <a:pt x="4827" y="64"/>
                    <a:pt x="4603" y="191"/>
                  </a:cubicBezTo>
                  <a:cubicBezTo>
                    <a:pt x="4351" y="339"/>
                    <a:pt x="4007" y="452"/>
                    <a:pt x="3573" y="452"/>
                  </a:cubicBezTo>
                  <a:cubicBezTo>
                    <a:pt x="3139" y="452"/>
                    <a:pt x="2806" y="339"/>
                    <a:pt x="2542" y="191"/>
                  </a:cubicBezTo>
                  <a:cubicBezTo>
                    <a:pt x="2320" y="64"/>
                    <a:pt x="2050"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62500" y="4707180"/>
              <a:ext cx="9018344" cy="366722"/>
            </a:xfrm>
            <a:custGeom>
              <a:avLst/>
              <a:gdLst/>
              <a:ahLst/>
              <a:cxnLst/>
              <a:rect l="l" t="t" r="r" b="b"/>
              <a:pathLst>
                <a:path w="57593" h="2342" extrusionOk="0">
                  <a:moveTo>
                    <a:pt x="1781" y="0"/>
                  </a:moveTo>
                  <a:cubicBezTo>
                    <a:pt x="1512" y="0"/>
                    <a:pt x="1243" y="64"/>
                    <a:pt x="1020" y="190"/>
                  </a:cubicBezTo>
                  <a:cubicBezTo>
                    <a:pt x="756" y="338"/>
                    <a:pt x="435" y="454"/>
                    <a:pt x="0" y="454"/>
                  </a:cubicBezTo>
                  <a:lnTo>
                    <a:pt x="0" y="624"/>
                  </a:lnTo>
                  <a:lnTo>
                    <a:pt x="0" y="762"/>
                  </a:lnTo>
                  <a:lnTo>
                    <a:pt x="0" y="2342"/>
                  </a:lnTo>
                  <a:lnTo>
                    <a:pt x="57592" y="2342"/>
                  </a:lnTo>
                  <a:lnTo>
                    <a:pt x="57592" y="762"/>
                  </a:lnTo>
                  <a:lnTo>
                    <a:pt x="57592" y="624"/>
                  </a:lnTo>
                  <a:lnTo>
                    <a:pt x="57592" y="454"/>
                  </a:lnTo>
                  <a:cubicBezTo>
                    <a:pt x="57249" y="454"/>
                    <a:pt x="56837" y="338"/>
                    <a:pt x="56576" y="190"/>
                  </a:cubicBezTo>
                  <a:cubicBezTo>
                    <a:pt x="56352" y="64"/>
                    <a:pt x="56077" y="0"/>
                    <a:pt x="55803" y="0"/>
                  </a:cubicBezTo>
                  <a:cubicBezTo>
                    <a:pt x="55530" y="0"/>
                    <a:pt x="55258" y="64"/>
                    <a:pt x="55040" y="190"/>
                  </a:cubicBezTo>
                  <a:cubicBezTo>
                    <a:pt x="54776" y="338"/>
                    <a:pt x="54432" y="454"/>
                    <a:pt x="54009" y="454"/>
                  </a:cubicBezTo>
                  <a:cubicBezTo>
                    <a:pt x="53575" y="454"/>
                    <a:pt x="53231" y="338"/>
                    <a:pt x="52968" y="190"/>
                  </a:cubicBezTo>
                  <a:cubicBezTo>
                    <a:pt x="52750" y="64"/>
                    <a:pt x="52478" y="0"/>
                    <a:pt x="52205" y="0"/>
                  </a:cubicBezTo>
                  <a:cubicBezTo>
                    <a:pt x="51932" y="0"/>
                    <a:pt x="51657" y="64"/>
                    <a:pt x="51434" y="190"/>
                  </a:cubicBezTo>
                  <a:cubicBezTo>
                    <a:pt x="51170" y="338"/>
                    <a:pt x="50827" y="454"/>
                    <a:pt x="50393" y="454"/>
                  </a:cubicBezTo>
                  <a:cubicBezTo>
                    <a:pt x="49967" y="454"/>
                    <a:pt x="49623" y="338"/>
                    <a:pt x="49362" y="190"/>
                  </a:cubicBezTo>
                  <a:cubicBezTo>
                    <a:pt x="49138" y="64"/>
                    <a:pt x="48863" y="0"/>
                    <a:pt x="48590" y="0"/>
                  </a:cubicBezTo>
                  <a:cubicBezTo>
                    <a:pt x="48317" y="0"/>
                    <a:pt x="48045" y="64"/>
                    <a:pt x="47826" y="190"/>
                  </a:cubicBezTo>
                  <a:cubicBezTo>
                    <a:pt x="47562" y="338"/>
                    <a:pt x="47219" y="454"/>
                    <a:pt x="46785" y="454"/>
                  </a:cubicBezTo>
                  <a:cubicBezTo>
                    <a:pt x="46350" y="454"/>
                    <a:pt x="46018" y="338"/>
                    <a:pt x="45754" y="190"/>
                  </a:cubicBezTo>
                  <a:cubicBezTo>
                    <a:pt x="45532" y="64"/>
                    <a:pt x="45257" y="0"/>
                    <a:pt x="44982" y="0"/>
                  </a:cubicBezTo>
                  <a:cubicBezTo>
                    <a:pt x="44707" y="0"/>
                    <a:pt x="44432" y="64"/>
                    <a:pt x="44210" y="190"/>
                  </a:cubicBezTo>
                  <a:cubicBezTo>
                    <a:pt x="43946" y="338"/>
                    <a:pt x="43613" y="454"/>
                    <a:pt x="43179" y="454"/>
                  </a:cubicBezTo>
                  <a:cubicBezTo>
                    <a:pt x="42742" y="454"/>
                    <a:pt x="42399" y="338"/>
                    <a:pt x="42135" y="190"/>
                  </a:cubicBezTo>
                  <a:cubicBezTo>
                    <a:pt x="41918" y="64"/>
                    <a:pt x="41647" y="0"/>
                    <a:pt x="41374" y="0"/>
                  </a:cubicBezTo>
                  <a:cubicBezTo>
                    <a:pt x="41100" y="0"/>
                    <a:pt x="40826" y="64"/>
                    <a:pt x="40602" y="190"/>
                  </a:cubicBezTo>
                  <a:cubicBezTo>
                    <a:pt x="40338" y="338"/>
                    <a:pt x="39994" y="454"/>
                    <a:pt x="39571" y="454"/>
                  </a:cubicBezTo>
                  <a:cubicBezTo>
                    <a:pt x="39137" y="454"/>
                    <a:pt x="38794" y="338"/>
                    <a:pt x="38530" y="190"/>
                  </a:cubicBezTo>
                  <a:cubicBezTo>
                    <a:pt x="38306" y="64"/>
                    <a:pt x="38031" y="0"/>
                    <a:pt x="37758" y="0"/>
                  </a:cubicBezTo>
                  <a:cubicBezTo>
                    <a:pt x="37485" y="0"/>
                    <a:pt x="37213" y="64"/>
                    <a:pt x="36996" y="190"/>
                  </a:cubicBezTo>
                  <a:cubicBezTo>
                    <a:pt x="36733" y="338"/>
                    <a:pt x="36389" y="454"/>
                    <a:pt x="35952" y="454"/>
                  </a:cubicBezTo>
                  <a:cubicBezTo>
                    <a:pt x="35518" y="454"/>
                    <a:pt x="35185" y="338"/>
                    <a:pt x="34922" y="190"/>
                  </a:cubicBezTo>
                  <a:cubicBezTo>
                    <a:pt x="34699" y="64"/>
                    <a:pt x="34424" y="0"/>
                    <a:pt x="34149" y="0"/>
                  </a:cubicBezTo>
                  <a:cubicBezTo>
                    <a:pt x="33875" y="0"/>
                    <a:pt x="33600" y="64"/>
                    <a:pt x="33377" y="190"/>
                  </a:cubicBezTo>
                  <a:cubicBezTo>
                    <a:pt x="33113" y="338"/>
                    <a:pt x="32781" y="454"/>
                    <a:pt x="32347" y="454"/>
                  </a:cubicBezTo>
                  <a:cubicBezTo>
                    <a:pt x="31913" y="454"/>
                    <a:pt x="31569" y="338"/>
                    <a:pt x="31305" y="190"/>
                  </a:cubicBezTo>
                  <a:cubicBezTo>
                    <a:pt x="31087" y="64"/>
                    <a:pt x="30818" y="0"/>
                    <a:pt x="30549" y="0"/>
                  </a:cubicBezTo>
                  <a:cubicBezTo>
                    <a:pt x="30280" y="0"/>
                    <a:pt x="30011" y="64"/>
                    <a:pt x="29794" y="190"/>
                  </a:cubicBezTo>
                  <a:cubicBezTo>
                    <a:pt x="29530" y="338"/>
                    <a:pt x="29220" y="440"/>
                    <a:pt x="28796" y="454"/>
                  </a:cubicBezTo>
                  <a:cubicBezTo>
                    <a:pt x="28464" y="440"/>
                    <a:pt x="28052" y="338"/>
                    <a:pt x="27802" y="190"/>
                  </a:cubicBezTo>
                  <a:cubicBezTo>
                    <a:pt x="27578" y="64"/>
                    <a:pt x="27306" y="0"/>
                    <a:pt x="27034" y="0"/>
                  </a:cubicBezTo>
                  <a:cubicBezTo>
                    <a:pt x="26762" y="0"/>
                    <a:pt x="26490" y="64"/>
                    <a:pt x="26266" y="190"/>
                  </a:cubicBezTo>
                  <a:cubicBezTo>
                    <a:pt x="26005" y="338"/>
                    <a:pt x="25672" y="454"/>
                    <a:pt x="25235" y="454"/>
                  </a:cubicBezTo>
                  <a:cubicBezTo>
                    <a:pt x="24801" y="454"/>
                    <a:pt x="24457" y="338"/>
                    <a:pt x="24194" y="190"/>
                  </a:cubicBezTo>
                  <a:cubicBezTo>
                    <a:pt x="23976" y="64"/>
                    <a:pt x="23704" y="0"/>
                    <a:pt x="23431" y="0"/>
                  </a:cubicBezTo>
                  <a:cubicBezTo>
                    <a:pt x="23158" y="0"/>
                    <a:pt x="22883" y="64"/>
                    <a:pt x="22660" y="190"/>
                  </a:cubicBezTo>
                  <a:cubicBezTo>
                    <a:pt x="22396" y="338"/>
                    <a:pt x="22053" y="454"/>
                    <a:pt x="21630" y="454"/>
                  </a:cubicBezTo>
                  <a:cubicBezTo>
                    <a:pt x="21196" y="454"/>
                    <a:pt x="20852" y="338"/>
                    <a:pt x="20588" y="190"/>
                  </a:cubicBezTo>
                  <a:cubicBezTo>
                    <a:pt x="20370" y="64"/>
                    <a:pt x="20098" y="0"/>
                    <a:pt x="19824" y="0"/>
                  </a:cubicBezTo>
                  <a:cubicBezTo>
                    <a:pt x="19551" y="0"/>
                    <a:pt x="19276" y="64"/>
                    <a:pt x="19052" y="190"/>
                  </a:cubicBezTo>
                  <a:cubicBezTo>
                    <a:pt x="18791" y="338"/>
                    <a:pt x="18448" y="454"/>
                    <a:pt x="18011" y="454"/>
                  </a:cubicBezTo>
                  <a:cubicBezTo>
                    <a:pt x="17587" y="454"/>
                    <a:pt x="17244" y="338"/>
                    <a:pt x="16980" y="190"/>
                  </a:cubicBezTo>
                  <a:cubicBezTo>
                    <a:pt x="16758" y="64"/>
                    <a:pt x="16483" y="0"/>
                    <a:pt x="16208" y="0"/>
                  </a:cubicBezTo>
                  <a:cubicBezTo>
                    <a:pt x="15933" y="0"/>
                    <a:pt x="15658" y="64"/>
                    <a:pt x="15436" y="190"/>
                  </a:cubicBezTo>
                  <a:cubicBezTo>
                    <a:pt x="15183" y="338"/>
                    <a:pt x="14840" y="454"/>
                    <a:pt x="14405" y="454"/>
                  </a:cubicBezTo>
                  <a:cubicBezTo>
                    <a:pt x="13968" y="454"/>
                    <a:pt x="13639" y="338"/>
                    <a:pt x="13375" y="190"/>
                  </a:cubicBezTo>
                  <a:cubicBezTo>
                    <a:pt x="13151" y="64"/>
                    <a:pt x="12876" y="0"/>
                    <a:pt x="12601" y="0"/>
                  </a:cubicBezTo>
                  <a:cubicBezTo>
                    <a:pt x="12326" y="0"/>
                    <a:pt x="12052" y="64"/>
                    <a:pt x="11828" y="190"/>
                  </a:cubicBezTo>
                  <a:cubicBezTo>
                    <a:pt x="11564" y="338"/>
                    <a:pt x="11234" y="454"/>
                    <a:pt x="10797" y="454"/>
                  </a:cubicBezTo>
                  <a:cubicBezTo>
                    <a:pt x="10363" y="454"/>
                    <a:pt x="10020" y="338"/>
                    <a:pt x="9756" y="190"/>
                  </a:cubicBezTo>
                  <a:cubicBezTo>
                    <a:pt x="9539" y="64"/>
                    <a:pt x="9267" y="0"/>
                    <a:pt x="8993" y="0"/>
                  </a:cubicBezTo>
                  <a:cubicBezTo>
                    <a:pt x="8720" y="0"/>
                    <a:pt x="8445" y="64"/>
                    <a:pt x="8222" y="190"/>
                  </a:cubicBezTo>
                  <a:cubicBezTo>
                    <a:pt x="7959" y="338"/>
                    <a:pt x="7615" y="454"/>
                    <a:pt x="7181" y="454"/>
                  </a:cubicBezTo>
                  <a:cubicBezTo>
                    <a:pt x="6755" y="454"/>
                    <a:pt x="6411" y="338"/>
                    <a:pt x="6150" y="190"/>
                  </a:cubicBezTo>
                  <a:cubicBezTo>
                    <a:pt x="5926" y="64"/>
                    <a:pt x="5652" y="0"/>
                    <a:pt x="5377" y="0"/>
                  </a:cubicBezTo>
                  <a:cubicBezTo>
                    <a:pt x="5102" y="0"/>
                    <a:pt x="4827" y="64"/>
                    <a:pt x="4603" y="190"/>
                  </a:cubicBezTo>
                  <a:cubicBezTo>
                    <a:pt x="4351" y="338"/>
                    <a:pt x="4007" y="454"/>
                    <a:pt x="3573" y="454"/>
                  </a:cubicBezTo>
                  <a:cubicBezTo>
                    <a:pt x="3139" y="454"/>
                    <a:pt x="2806" y="338"/>
                    <a:pt x="2542" y="190"/>
                  </a:cubicBezTo>
                  <a:cubicBezTo>
                    <a:pt x="2320" y="64"/>
                    <a:pt x="2050" y="0"/>
                    <a:pt x="1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1245C7-6005-3E27-21BC-701D413046CC}"/>
              </a:ext>
            </a:extLst>
          </p:cNvPr>
          <p:cNvSpPr>
            <a:spLocks noGrp="1"/>
          </p:cNvSpPr>
          <p:nvPr>
            <p:ph type="title"/>
          </p:nvPr>
        </p:nvSpPr>
        <p:spPr/>
        <p:txBody>
          <a:bodyPr/>
          <a:lstStyle/>
          <a:p>
            <a:r>
              <a:rPr lang="en-US" dirty="0"/>
              <a:t>Category Distribution </a:t>
            </a:r>
            <a:br>
              <a:rPr lang="en-US" dirty="0"/>
            </a:br>
            <a:endParaRPr lang="en-US" dirty="0"/>
          </a:p>
        </p:txBody>
      </p:sp>
      <p:graphicFrame>
        <p:nvGraphicFramePr>
          <p:cNvPr id="13" name="Chart 12">
            <a:extLst>
              <a:ext uri="{FF2B5EF4-FFF2-40B4-BE49-F238E27FC236}">
                <a16:creationId xmlns:a16="http://schemas.microsoft.com/office/drawing/2014/main" id="{6426FBE3-569C-8A1B-E040-492B2AAF4A42}"/>
              </a:ext>
            </a:extLst>
          </p:cNvPr>
          <p:cNvGraphicFramePr/>
          <p:nvPr>
            <p:extLst>
              <p:ext uri="{D42A27DB-BD31-4B8C-83A1-F6EECF244321}">
                <p14:modId xmlns:p14="http://schemas.microsoft.com/office/powerpoint/2010/main" val="3087084730"/>
              </p:ext>
            </p:extLst>
          </p:nvPr>
        </p:nvGraphicFramePr>
        <p:xfrm>
          <a:off x="-2725" y="1537576"/>
          <a:ext cx="5881872" cy="333977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D0C3B65-ABB0-F2C2-8E32-E503BCD4613A}"/>
              </a:ext>
            </a:extLst>
          </p:cNvPr>
          <p:cNvSpPr txBox="1"/>
          <p:nvPr/>
        </p:nvSpPr>
        <p:spPr>
          <a:xfrm>
            <a:off x="5879147" y="2055752"/>
            <a:ext cx="3013842" cy="2246769"/>
          </a:xfrm>
          <a:prstGeom prst="rect">
            <a:avLst/>
          </a:prstGeom>
          <a:noFill/>
        </p:spPr>
        <p:txBody>
          <a:bodyPr wrap="square">
            <a:spAutoFit/>
          </a:bodyPr>
          <a:lstStyle/>
          <a:p>
            <a:endParaRPr lang="en-US" dirty="0">
              <a:solidFill>
                <a:schemeClr val="tx2"/>
              </a:solidFill>
              <a:latin typeface="Fira Sans" panose="020B0503050000020004" pitchFamily="34" charset="0"/>
            </a:endParaRPr>
          </a:p>
          <a:p>
            <a:pPr marL="214313" indent="-214313">
              <a:buFont typeface="Arial" panose="020B0604020202020204" pitchFamily="34" charset="0"/>
              <a:buChar char="•"/>
            </a:pPr>
            <a:r>
              <a:rPr lang="en-US" b="1" dirty="0">
                <a:solidFill>
                  <a:schemeClr val="tx2"/>
                </a:solidFill>
                <a:latin typeface="Fira Sans" panose="020B0503050000020004" pitchFamily="34" charset="0"/>
              </a:rPr>
              <a:t>Warehouse and Inventory Management</a:t>
            </a:r>
            <a:r>
              <a:rPr lang="en-US" dirty="0">
                <a:solidFill>
                  <a:schemeClr val="tx2"/>
                </a:solidFill>
                <a:latin typeface="Fira Sans" panose="020B0503050000020004" pitchFamily="34" charset="0"/>
              </a:rPr>
              <a:t> is the most topic with </a:t>
            </a:r>
            <a:r>
              <a:rPr lang="en-US" b="1" dirty="0">
                <a:solidFill>
                  <a:schemeClr val="tx2"/>
                </a:solidFill>
                <a:latin typeface="Fira Sans" panose="020B0503050000020004" pitchFamily="34" charset="0"/>
              </a:rPr>
              <a:t>102 papers </a:t>
            </a:r>
            <a:r>
              <a:rPr lang="en-US" dirty="0">
                <a:solidFill>
                  <a:schemeClr val="tx2"/>
                </a:solidFill>
                <a:latin typeface="Fira Sans" panose="020B0503050000020004" pitchFamily="34" charset="0"/>
              </a:rPr>
              <a:t>(30% of the total 340 files).</a:t>
            </a:r>
          </a:p>
          <a:p>
            <a:endParaRPr lang="en-US" dirty="0">
              <a:solidFill>
                <a:schemeClr val="tx2"/>
              </a:solidFill>
              <a:latin typeface="Fira Sans" panose="020B0503050000020004" pitchFamily="34" charset="0"/>
            </a:endParaRPr>
          </a:p>
          <a:p>
            <a:pPr marL="214313" indent="-214313">
              <a:buFont typeface="Arial" panose="020B0604020202020204" pitchFamily="34" charset="0"/>
              <a:buChar char="•"/>
            </a:pPr>
            <a:r>
              <a:rPr lang="en-US" dirty="0">
                <a:solidFill>
                  <a:schemeClr val="tx2"/>
                </a:solidFill>
                <a:latin typeface="Fira Sans" panose="020B0503050000020004" pitchFamily="34" charset="0"/>
              </a:rPr>
              <a:t>While </a:t>
            </a:r>
            <a:r>
              <a:rPr lang="en-US" b="1" dirty="0">
                <a:solidFill>
                  <a:schemeClr val="tx2"/>
                </a:solidFill>
                <a:latin typeface="Fira Sans" panose="020B0503050000020004" pitchFamily="34" charset="0"/>
              </a:rPr>
              <a:t>After Sales Service</a:t>
            </a:r>
            <a:r>
              <a:rPr lang="en-US" dirty="0">
                <a:solidFill>
                  <a:schemeClr val="tx2"/>
                </a:solidFill>
                <a:latin typeface="Fira Sans" panose="020B0503050000020004" pitchFamily="34" charset="0"/>
              </a:rPr>
              <a:t> has the fewest papers with only 15.</a:t>
            </a:r>
          </a:p>
          <a:p>
            <a:endParaRPr lang="en-US" dirty="0">
              <a:solidFill>
                <a:schemeClr val="tx2"/>
              </a:solidFill>
              <a:latin typeface="Fira Sans" panose="020B0503050000020004" pitchFamily="34" charset="0"/>
            </a:endParaRPr>
          </a:p>
          <a:p>
            <a:pPr marL="285750" indent="-285750">
              <a:buFont typeface="Arial" panose="020B0604020202020204" pitchFamily="34" charset="0"/>
              <a:buChar char="•"/>
            </a:pPr>
            <a:r>
              <a:rPr lang="en-US" dirty="0">
                <a:solidFill>
                  <a:schemeClr val="tx2"/>
                </a:solidFill>
                <a:latin typeface="Fira Sans" panose="020B0503050000020004" pitchFamily="34" charset="0"/>
              </a:rPr>
              <a:t>Train/Test with </a:t>
            </a:r>
            <a:r>
              <a:rPr lang="en-US" b="1" dirty="0">
                <a:solidFill>
                  <a:schemeClr val="tx2"/>
                </a:solidFill>
                <a:latin typeface="Fira Sans" panose="020B0503050000020004" pitchFamily="34" charset="0"/>
              </a:rPr>
              <a:t>70%/30%</a:t>
            </a:r>
          </a:p>
        </p:txBody>
      </p:sp>
    </p:spTree>
    <p:extLst>
      <p:ext uri="{BB962C8B-B14F-4D97-AF65-F5344CB8AC3E}">
        <p14:creationId xmlns:p14="http://schemas.microsoft.com/office/powerpoint/2010/main" val="138360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F7A43856-0D93-B8E0-4092-A35DA9018EA1}"/>
              </a:ext>
            </a:extLst>
          </p:cNvPr>
          <p:cNvSpPr>
            <a:spLocks noGrp="1"/>
          </p:cNvSpPr>
          <p:nvPr>
            <p:ph type="title"/>
          </p:nvPr>
        </p:nvSpPr>
        <p:spPr/>
        <p:txBody>
          <a:bodyPr/>
          <a:lstStyle/>
          <a:p>
            <a:r>
              <a:rPr lang="en-US" dirty="0"/>
              <a:t>Flow of Process</a:t>
            </a:r>
          </a:p>
        </p:txBody>
      </p:sp>
      <p:sp>
        <p:nvSpPr>
          <p:cNvPr id="8" name="Google Shape;726;p26">
            <a:extLst>
              <a:ext uri="{FF2B5EF4-FFF2-40B4-BE49-F238E27FC236}">
                <a16:creationId xmlns:a16="http://schemas.microsoft.com/office/drawing/2014/main" id="{881D9DE2-9EAD-3B44-D24A-5E6B29012A20}"/>
              </a:ext>
            </a:extLst>
          </p:cNvPr>
          <p:cNvSpPr/>
          <p:nvPr/>
        </p:nvSpPr>
        <p:spPr>
          <a:xfrm>
            <a:off x="518713" y="2243985"/>
            <a:ext cx="8200930" cy="1641948"/>
          </a:xfrm>
          <a:custGeom>
            <a:avLst/>
            <a:gdLst/>
            <a:ahLst/>
            <a:cxnLst/>
            <a:rect l="l" t="t" r="r" b="b"/>
            <a:pathLst>
              <a:path w="14776450" h="2958465" extrusionOk="0">
                <a:moveTo>
                  <a:pt x="0" y="1499379"/>
                </a:moveTo>
                <a:lnTo>
                  <a:pt x="442" y="1451688"/>
                </a:lnTo>
                <a:lnTo>
                  <a:pt x="2422" y="1404127"/>
                </a:lnTo>
                <a:lnTo>
                  <a:pt x="5929" y="1356733"/>
                </a:lnTo>
                <a:lnTo>
                  <a:pt x="10949" y="1309544"/>
                </a:lnTo>
                <a:lnTo>
                  <a:pt x="17472" y="1262595"/>
                </a:lnTo>
                <a:lnTo>
                  <a:pt x="25484" y="1215925"/>
                </a:lnTo>
                <a:lnTo>
                  <a:pt x="34975" y="1169570"/>
                </a:lnTo>
                <a:lnTo>
                  <a:pt x="45931" y="1123567"/>
                </a:lnTo>
                <a:lnTo>
                  <a:pt x="58341" y="1077954"/>
                </a:lnTo>
                <a:lnTo>
                  <a:pt x="72194" y="1032767"/>
                </a:lnTo>
                <a:lnTo>
                  <a:pt x="87476" y="988044"/>
                </a:lnTo>
                <a:lnTo>
                  <a:pt x="104176" y="943821"/>
                </a:lnTo>
                <a:lnTo>
                  <a:pt x="122282" y="900135"/>
                </a:lnTo>
                <a:lnTo>
                  <a:pt x="141781" y="857024"/>
                </a:lnTo>
                <a:lnTo>
                  <a:pt x="162663" y="814525"/>
                </a:lnTo>
                <a:lnTo>
                  <a:pt x="184915" y="772674"/>
                </a:lnTo>
                <a:lnTo>
                  <a:pt x="208524" y="731509"/>
                </a:lnTo>
                <a:lnTo>
                  <a:pt x="233479" y="691066"/>
                </a:lnTo>
                <a:lnTo>
                  <a:pt x="259768" y="651383"/>
                </a:lnTo>
                <a:lnTo>
                  <a:pt x="287379" y="612497"/>
                </a:lnTo>
                <a:lnTo>
                  <a:pt x="316300" y="574444"/>
                </a:lnTo>
                <a:lnTo>
                  <a:pt x="346518" y="537262"/>
                </a:lnTo>
                <a:lnTo>
                  <a:pt x="378022" y="500989"/>
                </a:lnTo>
                <a:lnTo>
                  <a:pt x="410800" y="465660"/>
                </a:lnTo>
                <a:lnTo>
                  <a:pt x="444840" y="431312"/>
                </a:lnTo>
                <a:lnTo>
                  <a:pt x="480129" y="397984"/>
                </a:lnTo>
                <a:lnTo>
                  <a:pt x="516656" y="365712"/>
                </a:lnTo>
                <a:lnTo>
                  <a:pt x="554409" y="334532"/>
                </a:lnTo>
                <a:lnTo>
                  <a:pt x="593375" y="304483"/>
                </a:lnTo>
                <a:lnTo>
                  <a:pt x="633543" y="275601"/>
                </a:lnTo>
                <a:lnTo>
                  <a:pt x="674901" y="247923"/>
                </a:lnTo>
                <a:lnTo>
                  <a:pt x="717436" y="221486"/>
                </a:lnTo>
                <a:lnTo>
                  <a:pt x="761138" y="196327"/>
                </a:lnTo>
                <a:lnTo>
                  <a:pt x="805992" y="172483"/>
                </a:lnTo>
                <a:lnTo>
                  <a:pt x="848913" y="151440"/>
                </a:lnTo>
                <a:lnTo>
                  <a:pt x="892178" y="131908"/>
                </a:lnTo>
                <a:lnTo>
                  <a:pt x="935758" y="113876"/>
                </a:lnTo>
                <a:lnTo>
                  <a:pt x="979620" y="97335"/>
                </a:lnTo>
                <a:lnTo>
                  <a:pt x="1023736" y="82274"/>
                </a:lnTo>
                <a:lnTo>
                  <a:pt x="1068072" y="68684"/>
                </a:lnTo>
                <a:lnTo>
                  <a:pt x="1112600" y="56554"/>
                </a:lnTo>
                <a:lnTo>
                  <a:pt x="1157287" y="45875"/>
                </a:lnTo>
                <a:lnTo>
                  <a:pt x="1202104" y="36636"/>
                </a:lnTo>
                <a:lnTo>
                  <a:pt x="1247018" y="28828"/>
                </a:lnTo>
                <a:lnTo>
                  <a:pt x="1292001" y="22440"/>
                </a:lnTo>
                <a:lnTo>
                  <a:pt x="1337019" y="17463"/>
                </a:lnTo>
                <a:lnTo>
                  <a:pt x="1382044" y="13886"/>
                </a:lnTo>
                <a:lnTo>
                  <a:pt x="1427043" y="11700"/>
                </a:lnTo>
                <a:lnTo>
                  <a:pt x="1471987" y="10894"/>
                </a:lnTo>
                <a:lnTo>
                  <a:pt x="1516843" y="11458"/>
                </a:lnTo>
                <a:lnTo>
                  <a:pt x="1561583" y="13384"/>
                </a:lnTo>
                <a:lnTo>
                  <a:pt x="1606173" y="16659"/>
                </a:lnTo>
                <a:lnTo>
                  <a:pt x="1650585" y="21275"/>
                </a:lnTo>
                <a:lnTo>
                  <a:pt x="1694786" y="27222"/>
                </a:lnTo>
                <a:lnTo>
                  <a:pt x="1738746" y="34489"/>
                </a:lnTo>
                <a:lnTo>
                  <a:pt x="1782435" y="43067"/>
                </a:lnTo>
                <a:lnTo>
                  <a:pt x="1825821" y="52945"/>
                </a:lnTo>
                <a:lnTo>
                  <a:pt x="1868874" y="64113"/>
                </a:lnTo>
                <a:lnTo>
                  <a:pt x="1911562" y="76562"/>
                </a:lnTo>
                <a:lnTo>
                  <a:pt x="1953855" y="90282"/>
                </a:lnTo>
                <a:lnTo>
                  <a:pt x="1995723" y="105262"/>
                </a:lnTo>
                <a:lnTo>
                  <a:pt x="2037133" y="121492"/>
                </a:lnTo>
                <a:lnTo>
                  <a:pt x="2078056" y="138963"/>
                </a:lnTo>
                <a:lnTo>
                  <a:pt x="2118461" y="157665"/>
                </a:lnTo>
                <a:lnTo>
                  <a:pt x="2158316" y="177587"/>
                </a:lnTo>
                <a:lnTo>
                  <a:pt x="2197591" y="198719"/>
                </a:lnTo>
                <a:lnTo>
                  <a:pt x="2236255" y="221052"/>
                </a:lnTo>
                <a:lnTo>
                  <a:pt x="2274278" y="244575"/>
                </a:lnTo>
                <a:lnTo>
                  <a:pt x="2311628" y="269279"/>
                </a:lnTo>
                <a:lnTo>
                  <a:pt x="2348274" y="295153"/>
                </a:lnTo>
                <a:lnTo>
                  <a:pt x="2384186" y="322187"/>
                </a:lnTo>
                <a:lnTo>
                  <a:pt x="2419333" y="350372"/>
                </a:lnTo>
                <a:lnTo>
                  <a:pt x="2453684" y="379698"/>
                </a:lnTo>
                <a:lnTo>
                  <a:pt x="2487209" y="410154"/>
                </a:lnTo>
                <a:lnTo>
                  <a:pt x="2519875" y="441730"/>
                </a:lnTo>
                <a:lnTo>
                  <a:pt x="2551653" y="474417"/>
                </a:lnTo>
                <a:lnTo>
                  <a:pt x="2582512" y="508205"/>
                </a:lnTo>
                <a:lnTo>
                  <a:pt x="2612421" y="543082"/>
                </a:lnTo>
                <a:lnTo>
                  <a:pt x="2641349" y="579041"/>
                </a:lnTo>
                <a:lnTo>
                  <a:pt x="2669265" y="616069"/>
                </a:lnTo>
                <a:lnTo>
                  <a:pt x="2696139" y="654158"/>
                </a:lnTo>
                <a:lnTo>
                  <a:pt x="2721939" y="693298"/>
                </a:lnTo>
                <a:lnTo>
                  <a:pt x="2746635" y="733478"/>
                </a:lnTo>
                <a:lnTo>
                  <a:pt x="2770195" y="774688"/>
                </a:lnTo>
                <a:lnTo>
                  <a:pt x="2792590" y="816919"/>
                </a:lnTo>
                <a:lnTo>
                  <a:pt x="2815241" y="863268"/>
                </a:lnTo>
                <a:lnTo>
                  <a:pt x="2836132" y="910016"/>
                </a:lnTo>
                <a:lnTo>
                  <a:pt x="2855276" y="957124"/>
                </a:lnTo>
                <a:lnTo>
                  <a:pt x="2872685" y="1004553"/>
                </a:lnTo>
                <a:lnTo>
                  <a:pt x="2888373" y="1052266"/>
                </a:lnTo>
                <a:lnTo>
                  <a:pt x="2902351" y="1100222"/>
                </a:lnTo>
                <a:lnTo>
                  <a:pt x="2914634" y="1148383"/>
                </a:lnTo>
                <a:lnTo>
                  <a:pt x="2925232" y="1196711"/>
                </a:lnTo>
                <a:lnTo>
                  <a:pt x="2934159" y="1245166"/>
                </a:lnTo>
                <a:lnTo>
                  <a:pt x="2941428" y="1293710"/>
                </a:lnTo>
                <a:lnTo>
                  <a:pt x="2947051" y="1342304"/>
                </a:lnTo>
                <a:lnTo>
                  <a:pt x="2951041" y="1390910"/>
                </a:lnTo>
                <a:lnTo>
                  <a:pt x="2953410" y="1439488"/>
                </a:lnTo>
                <a:lnTo>
                  <a:pt x="2954172" y="1488000"/>
                </a:lnTo>
                <a:lnTo>
                  <a:pt x="2956661" y="1492547"/>
                </a:lnTo>
                <a:lnTo>
                  <a:pt x="2957768" y="1540261"/>
                </a:lnTo>
                <a:lnTo>
                  <a:pt x="2960431" y="1588031"/>
                </a:lnTo>
                <a:lnTo>
                  <a:pt x="2964664" y="1635821"/>
                </a:lnTo>
                <a:lnTo>
                  <a:pt x="2970477" y="1683592"/>
                </a:lnTo>
                <a:lnTo>
                  <a:pt x="2977884" y="1731310"/>
                </a:lnTo>
                <a:lnTo>
                  <a:pt x="2986896" y="1778935"/>
                </a:lnTo>
                <a:lnTo>
                  <a:pt x="2997525" y="1826433"/>
                </a:lnTo>
                <a:lnTo>
                  <a:pt x="3009783" y="1873765"/>
                </a:lnTo>
                <a:lnTo>
                  <a:pt x="3023682" y="1920895"/>
                </a:lnTo>
                <a:lnTo>
                  <a:pt x="3039235" y="1967786"/>
                </a:lnTo>
                <a:lnTo>
                  <a:pt x="3056453" y="2014401"/>
                </a:lnTo>
                <a:lnTo>
                  <a:pt x="3075348" y="2060704"/>
                </a:lnTo>
                <a:lnTo>
                  <a:pt x="3095932" y="2106656"/>
                </a:lnTo>
                <a:lnTo>
                  <a:pt x="3118218" y="2152223"/>
                </a:lnTo>
                <a:lnTo>
                  <a:pt x="3140612" y="2194453"/>
                </a:lnTo>
                <a:lnTo>
                  <a:pt x="3164173" y="2235664"/>
                </a:lnTo>
                <a:lnTo>
                  <a:pt x="3188869" y="2275844"/>
                </a:lnTo>
                <a:lnTo>
                  <a:pt x="3214669" y="2314984"/>
                </a:lnTo>
                <a:lnTo>
                  <a:pt x="3241542" y="2353073"/>
                </a:lnTo>
                <a:lnTo>
                  <a:pt x="3269458" y="2390102"/>
                </a:lnTo>
                <a:lnTo>
                  <a:pt x="3298386" y="2426060"/>
                </a:lnTo>
                <a:lnTo>
                  <a:pt x="3328295" y="2460938"/>
                </a:lnTo>
                <a:lnTo>
                  <a:pt x="3359154" y="2494726"/>
                </a:lnTo>
                <a:lnTo>
                  <a:pt x="3390932" y="2527413"/>
                </a:lnTo>
                <a:lnTo>
                  <a:pt x="3423599" y="2558989"/>
                </a:lnTo>
                <a:lnTo>
                  <a:pt x="3457123" y="2589445"/>
                </a:lnTo>
                <a:lnTo>
                  <a:pt x="3491474" y="2618771"/>
                </a:lnTo>
                <a:lnTo>
                  <a:pt x="3526621" y="2646957"/>
                </a:lnTo>
                <a:lnTo>
                  <a:pt x="3562534" y="2673991"/>
                </a:lnTo>
                <a:lnTo>
                  <a:pt x="3599180" y="2699866"/>
                </a:lnTo>
                <a:lnTo>
                  <a:pt x="3636530" y="2724570"/>
                </a:lnTo>
                <a:lnTo>
                  <a:pt x="3674552" y="2748093"/>
                </a:lnTo>
                <a:lnTo>
                  <a:pt x="3713216" y="2770426"/>
                </a:lnTo>
                <a:lnTo>
                  <a:pt x="3752492" y="2791559"/>
                </a:lnTo>
                <a:lnTo>
                  <a:pt x="3792347" y="2811481"/>
                </a:lnTo>
                <a:lnTo>
                  <a:pt x="3832751" y="2830183"/>
                </a:lnTo>
                <a:lnTo>
                  <a:pt x="3873674" y="2847654"/>
                </a:lnTo>
                <a:lnTo>
                  <a:pt x="3915085" y="2863884"/>
                </a:lnTo>
                <a:lnTo>
                  <a:pt x="3956952" y="2878865"/>
                </a:lnTo>
                <a:lnTo>
                  <a:pt x="3999245" y="2892584"/>
                </a:lnTo>
                <a:lnTo>
                  <a:pt x="4041934" y="2905033"/>
                </a:lnTo>
                <a:lnTo>
                  <a:pt x="4084986" y="2916202"/>
                </a:lnTo>
                <a:lnTo>
                  <a:pt x="4128372" y="2926080"/>
                </a:lnTo>
                <a:lnTo>
                  <a:pt x="4172061" y="2934658"/>
                </a:lnTo>
                <a:lnTo>
                  <a:pt x="4216022" y="2941925"/>
                </a:lnTo>
                <a:lnTo>
                  <a:pt x="4260223" y="2947872"/>
                </a:lnTo>
                <a:lnTo>
                  <a:pt x="4304634" y="2952488"/>
                </a:lnTo>
                <a:lnTo>
                  <a:pt x="4349225" y="2955764"/>
                </a:lnTo>
                <a:lnTo>
                  <a:pt x="4393964" y="2957689"/>
                </a:lnTo>
                <a:lnTo>
                  <a:pt x="4438821" y="2958254"/>
                </a:lnTo>
                <a:lnTo>
                  <a:pt x="4483764" y="2957448"/>
                </a:lnTo>
                <a:lnTo>
                  <a:pt x="4528764" y="2955261"/>
                </a:lnTo>
                <a:lnTo>
                  <a:pt x="4573788" y="2951684"/>
                </a:lnTo>
                <a:lnTo>
                  <a:pt x="4618807" y="2946707"/>
                </a:lnTo>
                <a:lnTo>
                  <a:pt x="4663789" y="2940319"/>
                </a:lnTo>
                <a:lnTo>
                  <a:pt x="4708704" y="2932510"/>
                </a:lnTo>
                <a:lnTo>
                  <a:pt x="4753520" y="2923271"/>
                </a:lnTo>
                <a:lnTo>
                  <a:pt x="4798208" y="2912592"/>
                </a:lnTo>
                <a:lnTo>
                  <a:pt x="4842735" y="2900462"/>
                </a:lnTo>
                <a:lnTo>
                  <a:pt x="4887072" y="2886871"/>
                </a:lnTo>
                <a:lnTo>
                  <a:pt x="4931187" y="2871810"/>
                </a:lnTo>
                <a:lnTo>
                  <a:pt x="4975050" y="2855268"/>
                </a:lnTo>
                <a:lnTo>
                  <a:pt x="5018629" y="2837235"/>
                </a:lnTo>
                <a:lnTo>
                  <a:pt x="5061895" y="2817702"/>
                </a:lnTo>
                <a:lnTo>
                  <a:pt x="5104815" y="2796659"/>
                </a:lnTo>
                <a:lnTo>
                  <a:pt x="5149359" y="2772987"/>
                </a:lnTo>
                <a:lnTo>
                  <a:pt x="5192765" y="2748018"/>
                </a:lnTo>
                <a:lnTo>
                  <a:pt x="5235022" y="2721788"/>
                </a:lnTo>
                <a:lnTo>
                  <a:pt x="5276118" y="2694334"/>
                </a:lnTo>
                <a:lnTo>
                  <a:pt x="5316041" y="2665692"/>
                </a:lnTo>
                <a:lnTo>
                  <a:pt x="5354780" y="2635898"/>
                </a:lnTo>
                <a:lnTo>
                  <a:pt x="5392323" y="2604988"/>
                </a:lnTo>
                <a:lnTo>
                  <a:pt x="5428658" y="2572998"/>
                </a:lnTo>
                <a:lnTo>
                  <a:pt x="5463773" y="2539966"/>
                </a:lnTo>
                <a:lnTo>
                  <a:pt x="5497656" y="2505926"/>
                </a:lnTo>
                <a:lnTo>
                  <a:pt x="5530297" y="2470916"/>
                </a:lnTo>
                <a:lnTo>
                  <a:pt x="5561682" y="2434971"/>
                </a:lnTo>
                <a:lnTo>
                  <a:pt x="5591801" y="2398128"/>
                </a:lnTo>
                <a:lnTo>
                  <a:pt x="5620641" y="2360423"/>
                </a:lnTo>
                <a:lnTo>
                  <a:pt x="5648191" y="2321892"/>
                </a:lnTo>
                <a:lnTo>
                  <a:pt x="5674438" y="2282572"/>
                </a:lnTo>
                <a:lnTo>
                  <a:pt x="5699372" y="2242499"/>
                </a:lnTo>
                <a:lnTo>
                  <a:pt x="5722980" y="2201709"/>
                </a:lnTo>
                <a:lnTo>
                  <a:pt x="5745251" y="2160238"/>
                </a:lnTo>
                <a:lnTo>
                  <a:pt x="5766173" y="2118122"/>
                </a:lnTo>
                <a:lnTo>
                  <a:pt x="5785734" y="2075399"/>
                </a:lnTo>
                <a:lnTo>
                  <a:pt x="5803922" y="2032103"/>
                </a:lnTo>
                <a:lnTo>
                  <a:pt x="5820726" y="1988272"/>
                </a:lnTo>
                <a:lnTo>
                  <a:pt x="5836134" y="1943941"/>
                </a:lnTo>
                <a:lnTo>
                  <a:pt x="5850134" y="1899148"/>
                </a:lnTo>
                <a:lnTo>
                  <a:pt x="5862714" y="1853927"/>
                </a:lnTo>
                <a:lnTo>
                  <a:pt x="5873863" y="1808315"/>
                </a:lnTo>
                <a:lnTo>
                  <a:pt x="5883568" y="1762350"/>
                </a:lnTo>
                <a:lnTo>
                  <a:pt x="5891818" y="1716066"/>
                </a:lnTo>
                <a:lnTo>
                  <a:pt x="5898602" y="1669500"/>
                </a:lnTo>
                <a:lnTo>
                  <a:pt x="5903907" y="1622688"/>
                </a:lnTo>
                <a:lnTo>
                  <a:pt x="5907722" y="1575667"/>
                </a:lnTo>
                <a:lnTo>
                  <a:pt x="5910035" y="1528473"/>
                </a:lnTo>
                <a:lnTo>
                  <a:pt x="5910834" y="1481142"/>
                </a:lnTo>
                <a:lnTo>
                  <a:pt x="5910872" y="1488495"/>
                </a:lnTo>
                <a:lnTo>
                  <a:pt x="5911314" y="1440803"/>
                </a:lnTo>
                <a:lnTo>
                  <a:pt x="5913295" y="1393241"/>
                </a:lnTo>
                <a:lnTo>
                  <a:pt x="5916801" y="1345847"/>
                </a:lnTo>
                <a:lnTo>
                  <a:pt x="5921821" y="1298656"/>
                </a:lnTo>
                <a:lnTo>
                  <a:pt x="5928344" y="1251707"/>
                </a:lnTo>
                <a:lnTo>
                  <a:pt x="5936356" y="1205036"/>
                </a:lnTo>
                <a:lnTo>
                  <a:pt x="5945847" y="1158681"/>
                </a:lnTo>
                <a:lnTo>
                  <a:pt x="5956803" y="1112678"/>
                </a:lnTo>
                <a:lnTo>
                  <a:pt x="5969214" y="1067065"/>
                </a:lnTo>
                <a:lnTo>
                  <a:pt x="5983066" y="1021878"/>
                </a:lnTo>
                <a:lnTo>
                  <a:pt x="5998348" y="977154"/>
                </a:lnTo>
                <a:lnTo>
                  <a:pt x="6015048" y="932931"/>
                </a:lnTo>
                <a:lnTo>
                  <a:pt x="6033154" y="889245"/>
                </a:lnTo>
                <a:lnTo>
                  <a:pt x="6052654" y="846134"/>
                </a:lnTo>
                <a:lnTo>
                  <a:pt x="6073536" y="803635"/>
                </a:lnTo>
                <a:lnTo>
                  <a:pt x="6095788" y="761784"/>
                </a:lnTo>
                <a:lnTo>
                  <a:pt x="6119398" y="720618"/>
                </a:lnTo>
                <a:lnTo>
                  <a:pt x="6144353" y="680176"/>
                </a:lnTo>
                <a:lnTo>
                  <a:pt x="6170642" y="640493"/>
                </a:lnTo>
                <a:lnTo>
                  <a:pt x="6198254" y="601606"/>
                </a:lnTo>
                <a:lnTo>
                  <a:pt x="6227175" y="563554"/>
                </a:lnTo>
                <a:lnTo>
                  <a:pt x="6257393" y="526372"/>
                </a:lnTo>
                <a:lnTo>
                  <a:pt x="6288898" y="490098"/>
                </a:lnTo>
                <a:lnTo>
                  <a:pt x="6321676" y="454769"/>
                </a:lnTo>
                <a:lnTo>
                  <a:pt x="6355717" y="420421"/>
                </a:lnTo>
                <a:lnTo>
                  <a:pt x="6391007" y="387093"/>
                </a:lnTo>
                <a:lnTo>
                  <a:pt x="6427534" y="354820"/>
                </a:lnTo>
                <a:lnTo>
                  <a:pt x="6465288" y="323640"/>
                </a:lnTo>
                <a:lnTo>
                  <a:pt x="6504255" y="293591"/>
                </a:lnTo>
                <a:lnTo>
                  <a:pt x="6544424" y="264708"/>
                </a:lnTo>
                <a:lnTo>
                  <a:pt x="6585783" y="237029"/>
                </a:lnTo>
                <a:lnTo>
                  <a:pt x="6628319" y="210591"/>
                </a:lnTo>
                <a:lnTo>
                  <a:pt x="6672021" y="185431"/>
                </a:lnTo>
                <a:lnTo>
                  <a:pt x="6716877" y="161587"/>
                </a:lnTo>
                <a:lnTo>
                  <a:pt x="6759798" y="140544"/>
                </a:lnTo>
                <a:lnTo>
                  <a:pt x="6803063" y="121011"/>
                </a:lnTo>
                <a:lnTo>
                  <a:pt x="6846642" y="102980"/>
                </a:lnTo>
                <a:lnTo>
                  <a:pt x="6890505" y="86438"/>
                </a:lnTo>
                <a:lnTo>
                  <a:pt x="6934620" y="71378"/>
                </a:lnTo>
                <a:lnTo>
                  <a:pt x="6978957" y="57788"/>
                </a:lnTo>
                <a:lnTo>
                  <a:pt x="7023484" y="45658"/>
                </a:lnTo>
                <a:lnTo>
                  <a:pt x="7068171" y="34979"/>
                </a:lnTo>
                <a:lnTo>
                  <a:pt x="7112987" y="25740"/>
                </a:lnTo>
                <a:lnTo>
                  <a:pt x="7157902" y="17932"/>
                </a:lnTo>
                <a:lnTo>
                  <a:pt x="7202884" y="11545"/>
                </a:lnTo>
                <a:lnTo>
                  <a:pt x="7247902" y="6568"/>
                </a:lnTo>
                <a:lnTo>
                  <a:pt x="7292927" y="2991"/>
                </a:lnTo>
                <a:lnTo>
                  <a:pt x="7337926" y="805"/>
                </a:lnTo>
                <a:lnTo>
                  <a:pt x="7382869" y="0"/>
                </a:lnTo>
                <a:lnTo>
                  <a:pt x="7427725" y="564"/>
                </a:lnTo>
                <a:lnTo>
                  <a:pt x="7472464" y="2490"/>
                </a:lnTo>
                <a:lnTo>
                  <a:pt x="7517054" y="5766"/>
                </a:lnTo>
                <a:lnTo>
                  <a:pt x="7561466" y="10382"/>
                </a:lnTo>
                <a:lnTo>
                  <a:pt x="7605667" y="16329"/>
                </a:lnTo>
                <a:lnTo>
                  <a:pt x="7649627" y="23596"/>
                </a:lnTo>
                <a:lnTo>
                  <a:pt x="7693315" y="32174"/>
                </a:lnTo>
                <a:lnTo>
                  <a:pt x="7736701" y="42053"/>
                </a:lnTo>
                <a:lnTo>
                  <a:pt x="7779753" y="53221"/>
                </a:lnTo>
                <a:lnTo>
                  <a:pt x="7822441" y="65671"/>
                </a:lnTo>
                <a:lnTo>
                  <a:pt x="7864734" y="79390"/>
                </a:lnTo>
                <a:lnTo>
                  <a:pt x="7906601" y="94370"/>
                </a:lnTo>
                <a:lnTo>
                  <a:pt x="7948011" y="110601"/>
                </a:lnTo>
                <a:lnTo>
                  <a:pt x="7988933" y="128072"/>
                </a:lnTo>
                <a:lnTo>
                  <a:pt x="8029338" y="146774"/>
                </a:lnTo>
                <a:lnTo>
                  <a:pt x="8069192" y="166695"/>
                </a:lnTo>
                <a:lnTo>
                  <a:pt x="8108467" y="187828"/>
                </a:lnTo>
                <a:lnTo>
                  <a:pt x="8147131" y="210161"/>
                </a:lnTo>
                <a:lnTo>
                  <a:pt x="8185153" y="233684"/>
                </a:lnTo>
                <a:lnTo>
                  <a:pt x="8222503" y="258388"/>
                </a:lnTo>
                <a:lnTo>
                  <a:pt x="8259149" y="284262"/>
                </a:lnTo>
                <a:lnTo>
                  <a:pt x="8295061" y="311296"/>
                </a:lnTo>
                <a:lnTo>
                  <a:pt x="8330207" y="339481"/>
                </a:lnTo>
                <a:lnTo>
                  <a:pt x="8364558" y="368807"/>
                </a:lnTo>
                <a:lnTo>
                  <a:pt x="8398082" y="399262"/>
                </a:lnTo>
                <a:lnTo>
                  <a:pt x="8430749" y="430839"/>
                </a:lnTo>
                <a:lnTo>
                  <a:pt x="8462527" y="463525"/>
                </a:lnTo>
                <a:lnTo>
                  <a:pt x="8493385" y="497312"/>
                </a:lnTo>
                <a:lnTo>
                  <a:pt x="8523294" y="532190"/>
                </a:lnTo>
                <a:lnTo>
                  <a:pt x="8552222" y="568148"/>
                </a:lnTo>
                <a:lnTo>
                  <a:pt x="8580138" y="605176"/>
                </a:lnTo>
                <a:lnTo>
                  <a:pt x="8607011" y="643264"/>
                </a:lnTo>
                <a:lnTo>
                  <a:pt x="8632811" y="682403"/>
                </a:lnTo>
                <a:lnTo>
                  <a:pt x="8657507" y="722583"/>
                </a:lnTo>
                <a:lnTo>
                  <a:pt x="8681067" y="763792"/>
                </a:lnTo>
                <a:lnTo>
                  <a:pt x="8703462" y="806023"/>
                </a:lnTo>
                <a:lnTo>
                  <a:pt x="8726113" y="852372"/>
                </a:lnTo>
                <a:lnTo>
                  <a:pt x="8747004" y="899120"/>
                </a:lnTo>
                <a:lnTo>
                  <a:pt x="8766149" y="946229"/>
                </a:lnTo>
                <a:lnTo>
                  <a:pt x="8783560" y="993659"/>
                </a:lnTo>
                <a:lnTo>
                  <a:pt x="8799249" y="1041372"/>
                </a:lnTo>
                <a:lnTo>
                  <a:pt x="8813229" y="1089329"/>
                </a:lnTo>
                <a:lnTo>
                  <a:pt x="8825512" y="1137491"/>
                </a:lnTo>
                <a:lnTo>
                  <a:pt x="8836112" y="1185819"/>
                </a:lnTo>
                <a:lnTo>
                  <a:pt x="8845040" y="1234275"/>
                </a:lnTo>
                <a:lnTo>
                  <a:pt x="8852310" y="1282819"/>
                </a:lnTo>
                <a:lnTo>
                  <a:pt x="8857934" y="1331413"/>
                </a:lnTo>
                <a:lnTo>
                  <a:pt x="8861925" y="1380017"/>
                </a:lnTo>
                <a:lnTo>
                  <a:pt x="8864295" y="1428594"/>
                </a:lnTo>
                <a:lnTo>
                  <a:pt x="8865057" y="1477103"/>
                </a:lnTo>
                <a:lnTo>
                  <a:pt x="8867533" y="1481650"/>
                </a:lnTo>
                <a:lnTo>
                  <a:pt x="8868642" y="1529367"/>
                </a:lnTo>
                <a:lnTo>
                  <a:pt x="8871308" y="1577139"/>
                </a:lnTo>
                <a:lnTo>
                  <a:pt x="8875542" y="1624931"/>
                </a:lnTo>
                <a:lnTo>
                  <a:pt x="8881358" y="1672704"/>
                </a:lnTo>
                <a:lnTo>
                  <a:pt x="8888766" y="1720422"/>
                </a:lnTo>
                <a:lnTo>
                  <a:pt x="8897778" y="1768049"/>
                </a:lnTo>
                <a:lnTo>
                  <a:pt x="8908408" y="1815547"/>
                </a:lnTo>
                <a:lnTo>
                  <a:pt x="8920667" y="1862880"/>
                </a:lnTo>
                <a:lnTo>
                  <a:pt x="8934567" y="1910010"/>
                </a:lnTo>
                <a:lnTo>
                  <a:pt x="8950119" y="1956902"/>
                </a:lnTo>
                <a:lnTo>
                  <a:pt x="8967337" y="2003517"/>
                </a:lnTo>
                <a:lnTo>
                  <a:pt x="8986233" y="2049820"/>
                </a:lnTo>
                <a:lnTo>
                  <a:pt x="9006817" y="2095772"/>
                </a:lnTo>
                <a:lnTo>
                  <a:pt x="9029103" y="2141339"/>
                </a:lnTo>
                <a:lnTo>
                  <a:pt x="9051497" y="2183570"/>
                </a:lnTo>
                <a:lnTo>
                  <a:pt x="9075058" y="2224780"/>
                </a:lnTo>
                <a:lnTo>
                  <a:pt x="9099754" y="2264960"/>
                </a:lnTo>
                <a:lnTo>
                  <a:pt x="9125553" y="2304100"/>
                </a:lnTo>
                <a:lnTo>
                  <a:pt x="9152427" y="2342189"/>
                </a:lnTo>
                <a:lnTo>
                  <a:pt x="9180343" y="2379218"/>
                </a:lnTo>
                <a:lnTo>
                  <a:pt x="9209270" y="2415176"/>
                </a:lnTo>
                <a:lnTo>
                  <a:pt x="9239179" y="2450054"/>
                </a:lnTo>
                <a:lnTo>
                  <a:pt x="9270038" y="2483842"/>
                </a:lnTo>
                <a:lnTo>
                  <a:pt x="9301816" y="2516529"/>
                </a:lnTo>
                <a:lnTo>
                  <a:pt x="9334482" y="2548105"/>
                </a:lnTo>
                <a:lnTo>
                  <a:pt x="9368006" y="2578562"/>
                </a:lnTo>
                <a:lnTo>
                  <a:pt x="9402357" y="2607887"/>
                </a:lnTo>
                <a:lnTo>
                  <a:pt x="9437504" y="2636073"/>
                </a:lnTo>
                <a:lnTo>
                  <a:pt x="9473416" y="2663107"/>
                </a:lnTo>
                <a:lnTo>
                  <a:pt x="9510062" y="2688982"/>
                </a:lnTo>
                <a:lnTo>
                  <a:pt x="9547411" y="2713686"/>
                </a:lnTo>
                <a:lnTo>
                  <a:pt x="9585433" y="2737209"/>
                </a:lnTo>
                <a:lnTo>
                  <a:pt x="9624097" y="2759542"/>
                </a:lnTo>
                <a:lnTo>
                  <a:pt x="9663372" y="2780675"/>
                </a:lnTo>
                <a:lnTo>
                  <a:pt x="9703227" y="2800597"/>
                </a:lnTo>
                <a:lnTo>
                  <a:pt x="9743631" y="2819299"/>
                </a:lnTo>
                <a:lnTo>
                  <a:pt x="9784554" y="2836770"/>
                </a:lnTo>
                <a:lnTo>
                  <a:pt x="9825964" y="2853000"/>
                </a:lnTo>
                <a:lnTo>
                  <a:pt x="9867831" y="2867981"/>
                </a:lnTo>
                <a:lnTo>
                  <a:pt x="9910124" y="2881700"/>
                </a:lnTo>
                <a:lnTo>
                  <a:pt x="9952812" y="2894150"/>
                </a:lnTo>
                <a:lnTo>
                  <a:pt x="9995864" y="2905318"/>
                </a:lnTo>
                <a:lnTo>
                  <a:pt x="10039250" y="2915196"/>
                </a:lnTo>
                <a:lnTo>
                  <a:pt x="10082938" y="2923774"/>
                </a:lnTo>
                <a:lnTo>
                  <a:pt x="10126898" y="2931041"/>
                </a:lnTo>
                <a:lnTo>
                  <a:pt x="10171099" y="2936988"/>
                </a:lnTo>
                <a:lnTo>
                  <a:pt x="10215510" y="2941604"/>
                </a:lnTo>
                <a:lnTo>
                  <a:pt x="10260100" y="2944880"/>
                </a:lnTo>
                <a:lnTo>
                  <a:pt x="10304839" y="2946805"/>
                </a:lnTo>
                <a:lnTo>
                  <a:pt x="10349696" y="2947370"/>
                </a:lnTo>
                <a:lnTo>
                  <a:pt x="10394639" y="2946564"/>
                </a:lnTo>
                <a:lnTo>
                  <a:pt x="10439638" y="2944377"/>
                </a:lnTo>
                <a:lnTo>
                  <a:pt x="10484662" y="2940801"/>
                </a:lnTo>
                <a:lnTo>
                  <a:pt x="10529681" y="2935823"/>
                </a:lnTo>
                <a:lnTo>
                  <a:pt x="10574662" y="2929435"/>
                </a:lnTo>
                <a:lnTo>
                  <a:pt x="10619577" y="2921627"/>
                </a:lnTo>
                <a:lnTo>
                  <a:pt x="10664393" y="2912387"/>
                </a:lnTo>
                <a:lnTo>
                  <a:pt x="10709081" y="2901708"/>
                </a:lnTo>
                <a:lnTo>
                  <a:pt x="10753608" y="2889578"/>
                </a:lnTo>
                <a:lnTo>
                  <a:pt x="10797944" y="2875987"/>
                </a:lnTo>
                <a:lnTo>
                  <a:pt x="10842060" y="2860926"/>
                </a:lnTo>
                <a:lnTo>
                  <a:pt x="10885922" y="2844384"/>
                </a:lnTo>
                <a:lnTo>
                  <a:pt x="10929502" y="2826351"/>
                </a:lnTo>
                <a:lnTo>
                  <a:pt x="10972767" y="2806818"/>
                </a:lnTo>
                <a:lnTo>
                  <a:pt x="11015687" y="2785775"/>
                </a:lnTo>
                <a:lnTo>
                  <a:pt x="11060232" y="2762103"/>
                </a:lnTo>
                <a:lnTo>
                  <a:pt x="11103639" y="2737134"/>
                </a:lnTo>
                <a:lnTo>
                  <a:pt x="11145897" y="2710904"/>
                </a:lnTo>
                <a:lnTo>
                  <a:pt x="11186994" y="2683450"/>
                </a:lnTo>
                <a:lnTo>
                  <a:pt x="11226918" y="2654808"/>
                </a:lnTo>
                <a:lnTo>
                  <a:pt x="11265658" y="2625013"/>
                </a:lnTo>
                <a:lnTo>
                  <a:pt x="11303201" y="2594103"/>
                </a:lnTo>
                <a:lnTo>
                  <a:pt x="11339537" y="2562113"/>
                </a:lnTo>
                <a:lnTo>
                  <a:pt x="11374652" y="2529080"/>
                </a:lnTo>
                <a:lnTo>
                  <a:pt x="11408537" y="2495040"/>
                </a:lnTo>
                <a:lnTo>
                  <a:pt x="11441178" y="2460029"/>
                </a:lnTo>
                <a:lnTo>
                  <a:pt x="11472563" y="2424084"/>
                </a:lnTo>
                <a:lnTo>
                  <a:pt x="11502682" y="2387241"/>
                </a:lnTo>
                <a:lnTo>
                  <a:pt x="11531523" y="2349535"/>
                </a:lnTo>
                <a:lnTo>
                  <a:pt x="11559073" y="2311004"/>
                </a:lnTo>
                <a:lnTo>
                  <a:pt x="11585321" y="2271684"/>
                </a:lnTo>
                <a:lnTo>
                  <a:pt x="11610255" y="2231610"/>
                </a:lnTo>
                <a:lnTo>
                  <a:pt x="11633864" y="2190820"/>
                </a:lnTo>
                <a:lnTo>
                  <a:pt x="11656135" y="2149349"/>
                </a:lnTo>
                <a:lnTo>
                  <a:pt x="11677057" y="2107233"/>
                </a:lnTo>
                <a:lnTo>
                  <a:pt x="11696618" y="2064509"/>
                </a:lnTo>
                <a:lnTo>
                  <a:pt x="11714807" y="2021214"/>
                </a:lnTo>
                <a:lnTo>
                  <a:pt x="11731611" y="1977383"/>
                </a:lnTo>
                <a:lnTo>
                  <a:pt x="11747019" y="1933052"/>
                </a:lnTo>
                <a:lnTo>
                  <a:pt x="11761018" y="1888258"/>
                </a:lnTo>
                <a:lnTo>
                  <a:pt x="11773599" y="1843038"/>
                </a:lnTo>
                <a:lnTo>
                  <a:pt x="11784747" y="1797427"/>
                </a:lnTo>
                <a:lnTo>
                  <a:pt x="11794453" y="1751461"/>
                </a:lnTo>
                <a:lnTo>
                  <a:pt x="11802703" y="1705178"/>
                </a:lnTo>
                <a:lnTo>
                  <a:pt x="11809487" y="1658612"/>
                </a:lnTo>
                <a:lnTo>
                  <a:pt x="11814792" y="1611801"/>
                </a:lnTo>
                <a:lnTo>
                  <a:pt x="11818607" y="1564781"/>
                </a:lnTo>
                <a:lnTo>
                  <a:pt x="11820919" y="1517588"/>
                </a:lnTo>
                <a:lnTo>
                  <a:pt x="11821718" y="1470258"/>
                </a:lnTo>
                <a:lnTo>
                  <a:pt x="11821756" y="1488495"/>
                </a:lnTo>
                <a:lnTo>
                  <a:pt x="11822199" y="1440803"/>
                </a:lnTo>
                <a:lnTo>
                  <a:pt x="11824179" y="1393241"/>
                </a:lnTo>
                <a:lnTo>
                  <a:pt x="11827686" y="1345847"/>
                </a:lnTo>
                <a:lnTo>
                  <a:pt x="11832706" y="1298656"/>
                </a:lnTo>
                <a:lnTo>
                  <a:pt x="11839228" y="1251707"/>
                </a:lnTo>
                <a:lnTo>
                  <a:pt x="11847240" y="1205036"/>
                </a:lnTo>
                <a:lnTo>
                  <a:pt x="11856730" y="1158681"/>
                </a:lnTo>
                <a:lnTo>
                  <a:pt x="11867686" y="1112678"/>
                </a:lnTo>
                <a:lnTo>
                  <a:pt x="11880097" y="1067065"/>
                </a:lnTo>
                <a:lnTo>
                  <a:pt x="11893948" y="1021878"/>
                </a:lnTo>
                <a:lnTo>
                  <a:pt x="11909230" y="977154"/>
                </a:lnTo>
                <a:lnTo>
                  <a:pt x="11925930" y="932931"/>
                </a:lnTo>
                <a:lnTo>
                  <a:pt x="11944036" y="889245"/>
                </a:lnTo>
                <a:lnTo>
                  <a:pt x="11963535" y="846134"/>
                </a:lnTo>
                <a:lnTo>
                  <a:pt x="11984417" y="803635"/>
                </a:lnTo>
                <a:lnTo>
                  <a:pt x="12006668" y="761784"/>
                </a:lnTo>
                <a:lnTo>
                  <a:pt x="12030278" y="720618"/>
                </a:lnTo>
                <a:lnTo>
                  <a:pt x="12055233" y="680176"/>
                </a:lnTo>
                <a:lnTo>
                  <a:pt x="12081522" y="640493"/>
                </a:lnTo>
                <a:lnTo>
                  <a:pt x="12109133" y="601606"/>
                </a:lnTo>
                <a:lnTo>
                  <a:pt x="12138054" y="563554"/>
                </a:lnTo>
                <a:lnTo>
                  <a:pt x="12168273" y="526372"/>
                </a:lnTo>
                <a:lnTo>
                  <a:pt x="12199777" y="490098"/>
                </a:lnTo>
                <a:lnTo>
                  <a:pt x="12232556" y="454769"/>
                </a:lnTo>
                <a:lnTo>
                  <a:pt x="12266596" y="420421"/>
                </a:lnTo>
                <a:lnTo>
                  <a:pt x="12301886" y="387093"/>
                </a:lnTo>
                <a:lnTo>
                  <a:pt x="12338414" y="354820"/>
                </a:lnTo>
                <a:lnTo>
                  <a:pt x="12376168" y="323640"/>
                </a:lnTo>
                <a:lnTo>
                  <a:pt x="12415136" y="293591"/>
                </a:lnTo>
                <a:lnTo>
                  <a:pt x="12455305" y="264708"/>
                </a:lnTo>
                <a:lnTo>
                  <a:pt x="12496665" y="237029"/>
                </a:lnTo>
                <a:lnTo>
                  <a:pt x="12539202" y="210591"/>
                </a:lnTo>
                <a:lnTo>
                  <a:pt x="12582905" y="185431"/>
                </a:lnTo>
                <a:lnTo>
                  <a:pt x="12627762" y="161587"/>
                </a:lnTo>
                <a:lnTo>
                  <a:pt x="12670682" y="140544"/>
                </a:lnTo>
                <a:lnTo>
                  <a:pt x="12713946" y="121011"/>
                </a:lnTo>
                <a:lnTo>
                  <a:pt x="12757525" y="102980"/>
                </a:lnTo>
                <a:lnTo>
                  <a:pt x="12801387" y="86438"/>
                </a:lnTo>
                <a:lnTo>
                  <a:pt x="12845502" y="71378"/>
                </a:lnTo>
                <a:lnTo>
                  <a:pt x="12889838" y="57788"/>
                </a:lnTo>
                <a:lnTo>
                  <a:pt x="12934365" y="45658"/>
                </a:lnTo>
                <a:lnTo>
                  <a:pt x="12979052" y="34979"/>
                </a:lnTo>
                <a:lnTo>
                  <a:pt x="13023868" y="25740"/>
                </a:lnTo>
                <a:lnTo>
                  <a:pt x="13068782" y="17932"/>
                </a:lnTo>
                <a:lnTo>
                  <a:pt x="13113764" y="11545"/>
                </a:lnTo>
                <a:lnTo>
                  <a:pt x="13158782" y="6568"/>
                </a:lnTo>
                <a:lnTo>
                  <a:pt x="13203806" y="2991"/>
                </a:lnTo>
                <a:lnTo>
                  <a:pt x="13248805" y="805"/>
                </a:lnTo>
                <a:lnTo>
                  <a:pt x="13293748" y="0"/>
                </a:lnTo>
                <a:lnTo>
                  <a:pt x="13338604" y="564"/>
                </a:lnTo>
                <a:lnTo>
                  <a:pt x="13383343" y="2490"/>
                </a:lnTo>
                <a:lnTo>
                  <a:pt x="13427933" y="5766"/>
                </a:lnTo>
                <a:lnTo>
                  <a:pt x="13472344" y="10382"/>
                </a:lnTo>
                <a:lnTo>
                  <a:pt x="13516545" y="16329"/>
                </a:lnTo>
                <a:lnTo>
                  <a:pt x="13560505" y="23596"/>
                </a:lnTo>
                <a:lnTo>
                  <a:pt x="13604193" y="32174"/>
                </a:lnTo>
                <a:lnTo>
                  <a:pt x="13647579" y="42053"/>
                </a:lnTo>
                <a:lnTo>
                  <a:pt x="13690631" y="53221"/>
                </a:lnTo>
                <a:lnTo>
                  <a:pt x="13733319" y="65671"/>
                </a:lnTo>
                <a:lnTo>
                  <a:pt x="13775612" y="79390"/>
                </a:lnTo>
                <a:lnTo>
                  <a:pt x="13817479" y="94370"/>
                </a:lnTo>
                <a:lnTo>
                  <a:pt x="13858889" y="110601"/>
                </a:lnTo>
                <a:lnTo>
                  <a:pt x="13899812" y="128072"/>
                </a:lnTo>
                <a:lnTo>
                  <a:pt x="13940216" y="146774"/>
                </a:lnTo>
                <a:lnTo>
                  <a:pt x="13980071" y="166695"/>
                </a:lnTo>
                <a:lnTo>
                  <a:pt x="14019346" y="187828"/>
                </a:lnTo>
                <a:lnTo>
                  <a:pt x="14058009" y="210161"/>
                </a:lnTo>
                <a:lnTo>
                  <a:pt x="14096031" y="233684"/>
                </a:lnTo>
                <a:lnTo>
                  <a:pt x="14133381" y="258388"/>
                </a:lnTo>
                <a:lnTo>
                  <a:pt x="14170027" y="284262"/>
                </a:lnTo>
                <a:lnTo>
                  <a:pt x="14205939" y="311296"/>
                </a:lnTo>
                <a:lnTo>
                  <a:pt x="14241085" y="339481"/>
                </a:lnTo>
                <a:lnTo>
                  <a:pt x="14275436" y="368807"/>
                </a:lnTo>
                <a:lnTo>
                  <a:pt x="14308959" y="399262"/>
                </a:lnTo>
                <a:lnTo>
                  <a:pt x="14341626" y="430839"/>
                </a:lnTo>
                <a:lnTo>
                  <a:pt x="14373403" y="463525"/>
                </a:lnTo>
                <a:lnTo>
                  <a:pt x="14404262" y="497312"/>
                </a:lnTo>
                <a:lnTo>
                  <a:pt x="14434170" y="532190"/>
                </a:lnTo>
                <a:lnTo>
                  <a:pt x="14463097" y="568148"/>
                </a:lnTo>
                <a:lnTo>
                  <a:pt x="14491013" y="605176"/>
                </a:lnTo>
                <a:lnTo>
                  <a:pt x="14517886" y="643264"/>
                </a:lnTo>
                <a:lnTo>
                  <a:pt x="14543685" y="682403"/>
                </a:lnTo>
                <a:lnTo>
                  <a:pt x="14568380" y="722583"/>
                </a:lnTo>
                <a:lnTo>
                  <a:pt x="14591940" y="763792"/>
                </a:lnTo>
                <a:lnTo>
                  <a:pt x="14614334" y="806023"/>
                </a:lnTo>
                <a:lnTo>
                  <a:pt x="14636988" y="852372"/>
                </a:lnTo>
                <a:lnTo>
                  <a:pt x="14657881" y="899120"/>
                </a:lnTo>
                <a:lnTo>
                  <a:pt x="14677028" y="946229"/>
                </a:lnTo>
                <a:lnTo>
                  <a:pt x="14694440" y="993659"/>
                </a:lnTo>
                <a:lnTo>
                  <a:pt x="14710129" y="1041372"/>
                </a:lnTo>
                <a:lnTo>
                  <a:pt x="14724110" y="1089329"/>
                </a:lnTo>
                <a:lnTo>
                  <a:pt x="14736394" y="1137491"/>
                </a:lnTo>
                <a:lnTo>
                  <a:pt x="14746993" y="1185819"/>
                </a:lnTo>
                <a:lnTo>
                  <a:pt x="14755921" y="1234275"/>
                </a:lnTo>
                <a:lnTo>
                  <a:pt x="14763190" y="1282819"/>
                </a:lnTo>
                <a:lnTo>
                  <a:pt x="14768813" y="1331413"/>
                </a:lnTo>
                <a:lnTo>
                  <a:pt x="14772802" y="1380017"/>
                </a:lnTo>
                <a:lnTo>
                  <a:pt x="14775170" y="1428594"/>
                </a:lnTo>
                <a:lnTo>
                  <a:pt x="14775929" y="1477103"/>
                </a:lnTo>
              </a:path>
            </a:pathLst>
          </a:custGeom>
          <a:noFill/>
          <a:ln w="12700" cap="flat" cmpd="sng">
            <a:solidFill>
              <a:schemeClr val="l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000">
              <a:latin typeface="Fira Sans"/>
              <a:ea typeface="Fira Sans"/>
              <a:cs typeface="Fira Sans"/>
              <a:sym typeface="Fira Sans"/>
            </a:endParaRPr>
          </a:p>
        </p:txBody>
      </p:sp>
      <p:sp>
        <p:nvSpPr>
          <p:cNvPr id="9" name="Google Shape;727;p26">
            <a:extLst>
              <a:ext uri="{FF2B5EF4-FFF2-40B4-BE49-F238E27FC236}">
                <a16:creationId xmlns:a16="http://schemas.microsoft.com/office/drawing/2014/main" id="{6F5A6ED1-E4D0-70A7-6EF2-FF37A09B03FC}"/>
              </a:ext>
            </a:extLst>
          </p:cNvPr>
          <p:cNvSpPr/>
          <p:nvPr/>
        </p:nvSpPr>
        <p:spPr>
          <a:xfrm>
            <a:off x="2487897" y="2567137"/>
            <a:ext cx="1004938" cy="1004938"/>
          </a:xfrm>
          <a:custGeom>
            <a:avLst/>
            <a:gdLst/>
            <a:ahLst/>
            <a:cxnLst/>
            <a:rect l="l" t="t" r="r" b="b"/>
            <a:pathLst>
              <a:path w="31918" h="31918" extrusionOk="0">
                <a:moveTo>
                  <a:pt x="16754" y="1"/>
                </a:moveTo>
                <a:lnTo>
                  <a:pt x="15129" y="18"/>
                </a:lnTo>
                <a:lnTo>
                  <a:pt x="14307" y="90"/>
                </a:lnTo>
                <a:lnTo>
                  <a:pt x="13503" y="179"/>
                </a:lnTo>
                <a:lnTo>
                  <a:pt x="11914" y="518"/>
                </a:lnTo>
                <a:lnTo>
                  <a:pt x="10396" y="983"/>
                </a:lnTo>
                <a:lnTo>
                  <a:pt x="8949" y="1608"/>
                </a:lnTo>
                <a:lnTo>
                  <a:pt x="7591" y="2358"/>
                </a:lnTo>
                <a:lnTo>
                  <a:pt x="6323" y="3233"/>
                </a:lnTo>
                <a:lnTo>
                  <a:pt x="5145" y="4216"/>
                </a:lnTo>
                <a:lnTo>
                  <a:pt x="4055" y="5305"/>
                </a:lnTo>
                <a:lnTo>
                  <a:pt x="3091" y="6502"/>
                </a:lnTo>
                <a:lnTo>
                  <a:pt x="2251" y="7770"/>
                </a:lnTo>
                <a:lnTo>
                  <a:pt x="1519" y="9127"/>
                </a:lnTo>
                <a:lnTo>
                  <a:pt x="930" y="10556"/>
                </a:lnTo>
                <a:lnTo>
                  <a:pt x="465" y="12056"/>
                </a:lnTo>
                <a:lnTo>
                  <a:pt x="162" y="13592"/>
                </a:lnTo>
                <a:lnTo>
                  <a:pt x="1" y="15164"/>
                </a:lnTo>
                <a:lnTo>
                  <a:pt x="19" y="16789"/>
                </a:lnTo>
                <a:lnTo>
                  <a:pt x="90" y="17611"/>
                </a:lnTo>
                <a:lnTo>
                  <a:pt x="179" y="18432"/>
                </a:lnTo>
                <a:lnTo>
                  <a:pt x="501" y="20004"/>
                </a:lnTo>
                <a:lnTo>
                  <a:pt x="983" y="21522"/>
                </a:lnTo>
                <a:lnTo>
                  <a:pt x="1608" y="22969"/>
                </a:lnTo>
                <a:lnTo>
                  <a:pt x="2358" y="24344"/>
                </a:lnTo>
                <a:lnTo>
                  <a:pt x="3234" y="25612"/>
                </a:lnTo>
                <a:lnTo>
                  <a:pt x="4216" y="26791"/>
                </a:lnTo>
                <a:lnTo>
                  <a:pt x="5305" y="27863"/>
                </a:lnTo>
                <a:lnTo>
                  <a:pt x="6502" y="28827"/>
                </a:lnTo>
                <a:lnTo>
                  <a:pt x="7770" y="29685"/>
                </a:lnTo>
                <a:lnTo>
                  <a:pt x="9127" y="30399"/>
                </a:lnTo>
                <a:lnTo>
                  <a:pt x="10556" y="30988"/>
                </a:lnTo>
                <a:lnTo>
                  <a:pt x="12039" y="31453"/>
                </a:lnTo>
                <a:lnTo>
                  <a:pt x="13593" y="31756"/>
                </a:lnTo>
                <a:lnTo>
                  <a:pt x="15164" y="31917"/>
                </a:lnTo>
                <a:lnTo>
                  <a:pt x="16790" y="31917"/>
                </a:lnTo>
                <a:lnTo>
                  <a:pt x="17611" y="31846"/>
                </a:lnTo>
                <a:lnTo>
                  <a:pt x="18433" y="31739"/>
                </a:lnTo>
                <a:lnTo>
                  <a:pt x="20005" y="31417"/>
                </a:lnTo>
                <a:lnTo>
                  <a:pt x="21523" y="30935"/>
                </a:lnTo>
                <a:lnTo>
                  <a:pt x="22969" y="30328"/>
                </a:lnTo>
                <a:lnTo>
                  <a:pt x="24327" y="29560"/>
                </a:lnTo>
                <a:lnTo>
                  <a:pt x="25613" y="28702"/>
                </a:lnTo>
                <a:lnTo>
                  <a:pt x="26792" y="27702"/>
                </a:lnTo>
                <a:lnTo>
                  <a:pt x="27863" y="26613"/>
                </a:lnTo>
                <a:lnTo>
                  <a:pt x="28828" y="25434"/>
                </a:lnTo>
                <a:lnTo>
                  <a:pt x="29685" y="24148"/>
                </a:lnTo>
                <a:lnTo>
                  <a:pt x="30399" y="22790"/>
                </a:lnTo>
                <a:lnTo>
                  <a:pt x="30989" y="21362"/>
                </a:lnTo>
                <a:lnTo>
                  <a:pt x="31453" y="19879"/>
                </a:lnTo>
                <a:lnTo>
                  <a:pt x="31757" y="18343"/>
                </a:lnTo>
                <a:lnTo>
                  <a:pt x="31917" y="16754"/>
                </a:lnTo>
                <a:lnTo>
                  <a:pt x="31917" y="15128"/>
                </a:lnTo>
                <a:lnTo>
                  <a:pt x="31846" y="14325"/>
                </a:lnTo>
                <a:lnTo>
                  <a:pt x="31739" y="13503"/>
                </a:lnTo>
                <a:lnTo>
                  <a:pt x="31417" y="11913"/>
                </a:lnTo>
                <a:lnTo>
                  <a:pt x="30935" y="10395"/>
                </a:lnTo>
                <a:lnTo>
                  <a:pt x="30310" y="8949"/>
                </a:lnTo>
                <a:lnTo>
                  <a:pt x="29560" y="7591"/>
                </a:lnTo>
                <a:lnTo>
                  <a:pt x="28703" y="6323"/>
                </a:lnTo>
                <a:lnTo>
                  <a:pt x="27702" y="5144"/>
                </a:lnTo>
                <a:lnTo>
                  <a:pt x="26613" y="4055"/>
                </a:lnTo>
                <a:lnTo>
                  <a:pt x="25416" y="3090"/>
                </a:lnTo>
                <a:lnTo>
                  <a:pt x="24148" y="2251"/>
                </a:lnTo>
                <a:lnTo>
                  <a:pt x="22791" y="1519"/>
                </a:lnTo>
                <a:lnTo>
                  <a:pt x="21362" y="929"/>
                </a:lnTo>
                <a:lnTo>
                  <a:pt x="19880" y="483"/>
                </a:lnTo>
                <a:lnTo>
                  <a:pt x="18344" y="161"/>
                </a:lnTo>
                <a:lnTo>
                  <a:pt x="167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8;p26">
            <a:extLst>
              <a:ext uri="{FF2B5EF4-FFF2-40B4-BE49-F238E27FC236}">
                <a16:creationId xmlns:a16="http://schemas.microsoft.com/office/drawing/2014/main" id="{D17FF5C5-86FA-C63E-E736-C09F0FD38CE9}"/>
              </a:ext>
            </a:extLst>
          </p:cNvPr>
          <p:cNvSpPr/>
          <p:nvPr/>
        </p:nvSpPr>
        <p:spPr>
          <a:xfrm>
            <a:off x="4117561" y="2567137"/>
            <a:ext cx="1004938" cy="1004938"/>
          </a:xfrm>
          <a:custGeom>
            <a:avLst/>
            <a:gdLst/>
            <a:ahLst/>
            <a:cxnLst/>
            <a:rect l="l" t="t" r="r" b="b"/>
            <a:pathLst>
              <a:path w="31918" h="31918" extrusionOk="0">
                <a:moveTo>
                  <a:pt x="15128" y="1"/>
                </a:moveTo>
                <a:lnTo>
                  <a:pt x="14307" y="72"/>
                </a:lnTo>
                <a:lnTo>
                  <a:pt x="13485" y="179"/>
                </a:lnTo>
                <a:lnTo>
                  <a:pt x="11913" y="501"/>
                </a:lnTo>
                <a:lnTo>
                  <a:pt x="10395" y="983"/>
                </a:lnTo>
                <a:lnTo>
                  <a:pt x="8949" y="1608"/>
                </a:lnTo>
                <a:lnTo>
                  <a:pt x="7591" y="2358"/>
                </a:lnTo>
                <a:lnTo>
                  <a:pt x="6305" y="3233"/>
                </a:lnTo>
                <a:lnTo>
                  <a:pt x="5126" y="4216"/>
                </a:lnTo>
                <a:lnTo>
                  <a:pt x="4055" y="5305"/>
                </a:lnTo>
                <a:lnTo>
                  <a:pt x="3090" y="6502"/>
                </a:lnTo>
                <a:lnTo>
                  <a:pt x="2251" y="7770"/>
                </a:lnTo>
                <a:lnTo>
                  <a:pt x="1519" y="9127"/>
                </a:lnTo>
                <a:lnTo>
                  <a:pt x="929" y="10556"/>
                </a:lnTo>
                <a:lnTo>
                  <a:pt x="465" y="12038"/>
                </a:lnTo>
                <a:lnTo>
                  <a:pt x="161" y="13592"/>
                </a:lnTo>
                <a:lnTo>
                  <a:pt x="0" y="15164"/>
                </a:lnTo>
                <a:lnTo>
                  <a:pt x="0" y="16789"/>
                </a:lnTo>
                <a:lnTo>
                  <a:pt x="72" y="17611"/>
                </a:lnTo>
                <a:lnTo>
                  <a:pt x="179" y="18432"/>
                </a:lnTo>
                <a:lnTo>
                  <a:pt x="501" y="20004"/>
                </a:lnTo>
                <a:lnTo>
                  <a:pt x="983" y="21522"/>
                </a:lnTo>
                <a:lnTo>
                  <a:pt x="1608" y="22969"/>
                </a:lnTo>
                <a:lnTo>
                  <a:pt x="2358" y="24326"/>
                </a:lnTo>
                <a:lnTo>
                  <a:pt x="3233" y="25612"/>
                </a:lnTo>
                <a:lnTo>
                  <a:pt x="4216" y="26791"/>
                </a:lnTo>
                <a:lnTo>
                  <a:pt x="5305" y="27863"/>
                </a:lnTo>
                <a:lnTo>
                  <a:pt x="6502" y="28827"/>
                </a:lnTo>
                <a:lnTo>
                  <a:pt x="7770" y="29685"/>
                </a:lnTo>
                <a:lnTo>
                  <a:pt x="9127" y="30399"/>
                </a:lnTo>
                <a:lnTo>
                  <a:pt x="10556" y="30988"/>
                </a:lnTo>
                <a:lnTo>
                  <a:pt x="12038" y="31453"/>
                </a:lnTo>
                <a:lnTo>
                  <a:pt x="13592" y="31756"/>
                </a:lnTo>
                <a:lnTo>
                  <a:pt x="15164" y="31917"/>
                </a:lnTo>
                <a:lnTo>
                  <a:pt x="16789" y="31917"/>
                </a:lnTo>
                <a:lnTo>
                  <a:pt x="17611" y="31846"/>
                </a:lnTo>
                <a:lnTo>
                  <a:pt x="18433" y="31739"/>
                </a:lnTo>
                <a:lnTo>
                  <a:pt x="20004" y="31417"/>
                </a:lnTo>
                <a:lnTo>
                  <a:pt x="21522" y="30935"/>
                </a:lnTo>
                <a:lnTo>
                  <a:pt x="22969" y="30310"/>
                </a:lnTo>
                <a:lnTo>
                  <a:pt x="24326" y="29560"/>
                </a:lnTo>
                <a:lnTo>
                  <a:pt x="25612" y="28684"/>
                </a:lnTo>
                <a:lnTo>
                  <a:pt x="26791" y="27702"/>
                </a:lnTo>
                <a:lnTo>
                  <a:pt x="27863" y="26613"/>
                </a:lnTo>
                <a:lnTo>
                  <a:pt x="28827" y="25416"/>
                </a:lnTo>
                <a:lnTo>
                  <a:pt x="29685" y="24148"/>
                </a:lnTo>
                <a:lnTo>
                  <a:pt x="30399" y="22790"/>
                </a:lnTo>
                <a:lnTo>
                  <a:pt x="30988" y="21362"/>
                </a:lnTo>
                <a:lnTo>
                  <a:pt x="31453" y="19879"/>
                </a:lnTo>
                <a:lnTo>
                  <a:pt x="31756" y="18325"/>
                </a:lnTo>
                <a:lnTo>
                  <a:pt x="31917" y="16754"/>
                </a:lnTo>
                <a:lnTo>
                  <a:pt x="31917" y="15128"/>
                </a:lnTo>
                <a:lnTo>
                  <a:pt x="31846" y="14307"/>
                </a:lnTo>
                <a:lnTo>
                  <a:pt x="31739" y="13485"/>
                </a:lnTo>
                <a:lnTo>
                  <a:pt x="31417" y="11913"/>
                </a:lnTo>
                <a:lnTo>
                  <a:pt x="30935" y="10395"/>
                </a:lnTo>
                <a:lnTo>
                  <a:pt x="30310" y="8949"/>
                </a:lnTo>
                <a:lnTo>
                  <a:pt x="29560" y="7591"/>
                </a:lnTo>
                <a:lnTo>
                  <a:pt x="28684" y="6305"/>
                </a:lnTo>
                <a:lnTo>
                  <a:pt x="27702" y="5126"/>
                </a:lnTo>
                <a:lnTo>
                  <a:pt x="26613" y="4055"/>
                </a:lnTo>
                <a:lnTo>
                  <a:pt x="25416" y="3090"/>
                </a:lnTo>
                <a:lnTo>
                  <a:pt x="24148" y="2251"/>
                </a:lnTo>
                <a:lnTo>
                  <a:pt x="22790" y="1519"/>
                </a:lnTo>
                <a:lnTo>
                  <a:pt x="21362" y="929"/>
                </a:lnTo>
                <a:lnTo>
                  <a:pt x="19879" y="465"/>
                </a:lnTo>
                <a:lnTo>
                  <a:pt x="18325" y="161"/>
                </a:lnTo>
                <a:lnTo>
                  <a:pt x="16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9;p26">
            <a:extLst>
              <a:ext uri="{FF2B5EF4-FFF2-40B4-BE49-F238E27FC236}">
                <a16:creationId xmlns:a16="http://schemas.microsoft.com/office/drawing/2014/main" id="{ED04AE99-1FC6-1DEC-1C40-5484F8F56744}"/>
              </a:ext>
            </a:extLst>
          </p:cNvPr>
          <p:cNvSpPr/>
          <p:nvPr/>
        </p:nvSpPr>
        <p:spPr>
          <a:xfrm>
            <a:off x="5746657" y="2567137"/>
            <a:ext cx="1004938" cy="1004938"/>
          </a:xfrm>
          <a:custGeom>
            <a:avLst/>
            <a:gdLst/>
            <a:ahLst/>
            <a:cxnLst/>
            <a:rect l="l" t="t" r="r" b="b"/>
            <a:pathLst>
              <a:path w="31918" h="31918" extrusionOk="0">
                <a:moveTo>
                  <a:pt x="15164" y="1"/>
                </a:moveTo>
                <a:lnTo>
                  <a:pt x="13592" y="161"/>
                </a:lnTo>
                <a:lnTo>
                  <a:pt x="12074" y="465"/>
                </a:lnTo>
                <a:lnTo>
                  <a:pt x="10592" y="911"/>
                </a:lnTo>
                <a:lnTo>
                  <a:pt x="9163" y="1501"/>
                </a:lnTo>
                <a:lnTo>
                  <a:pt x="7823" y="2215"/>
                </a:lnTo>
                <a:lnTo>
                  <a:pt x="6537" y="3055"/>
                </a:lnTo>
                <a:lnTo>
                  <a:pt x="5341" y="4019"/>
                </a:lnTo>
                <a:lnTo>
                  <a:pt x="4251" y="5091"/>
                </a:lnTo>
                <a:lnTo>
                  <a:pt x="3251" y="6287"/>
                </a:lnTo>
                <a:lnTo>
                  <a:pt x="2376" y="7555"/>
                </a:lnTo>
                <a:lnTo>
                  <a:pt x="1608" y="8931"/>
                </a:lnTo>
                <a:lnTo>
                  <a:pt x="983" y="10395"/>
                </a:lnTo>
                <a:lnTo>
                  <a:pt x="500" y="11949"/>
                </a:lnTo>
                <a:lnTo>
                  <a:pt x="322" y="12753"/>
                </a:lnTo>
                <a:lnTo>
                  <a:pt x="161" y="13557"/>
                </a:lnTo>
                <a:lnTo>
                  <a:pt x="0" y="15164"/>
                </a:lnTo>
                <a:lnTo>
                  <a:pt x="0" y="16754"/>
                </a:lnTo>
                <a:lnTo>
                  <a:pt x="161" y="18325"/>
                </a:lnTo>
                <a:lnTo>
                  <a:pt x="465" y="19843"/>
                </a:lnTo>
                <a:lnTo>
                  <a:pt x="911" y="21326"/>
                </a:lnTo>
                <a:lnTo>
                  <a:pt x="1501" y="22755"/>
                </a:lnTo>
                <a:lnTo>
                  <a:pt x="2215" y="24094"/>
                </a:lnTo>
                <a:lnTo>
                  <a:pt x="3072" y="25380"/>
                </a:lnTo>
                <a:lnTo>
                  <a:pt x="4037" y="26577"/>
                </a:lnTo>
                <a:lnTo>
                  <a:pt x="5108" y="27666"/>
                </a:lnTo>
                <a:lnTo>
                  <a:pt x="6287" y="28667"/>
                </a:lnTo>
                <a:lnTo>
                  <a:pt x="7573" y="29542"/>
                </a:lnTo>
                <a:lnTo>
                  <a:pt x="8948" y="30310"/>
                </a:lnTo>
                <a:lnTo>
                  <a:pt x="10413" y="30935"/>
                </a:lnTo>
                <a:lnTo>
                  <a:pt x="11949" y="31417"/>
                </a:lnTo>
                <a:lnTo>
                  <a:pt x="12753" y="31596"/>
                </a:lnTo>
                <a:lnTo>
                  <a:pt x="13556" y="31756"/>
                </a:lnTo>
                <a:lnTo>
                  <a:pt x="15164" y="31917"/>
                </a:lnTo>
                <a:lnTo>
                  <a:pt x="16771" y="31917"/>
                </a:lnTo>
                <a:lnTo>
                  <a:pt x="18325" y="31756"/>
                </a:lnTo>
                <a:lnTo>
                  <a:pt x="19843" y="31453"/>
                </a:lnTo>
                <a:lnTo>
                  <a:pt x="21326" y="31006"/>
                </a:lnTo>
                <a:lnTo>
                  <a:pt x="22755" y="30417"/>
                </a:lnTo>
                <a:lnTo>
                  <a:pt x="24112" y="29702"/>
                </a:lnTo>
                <a:lnTo>
                  <a:pt x="25380" y="28845"/>
                </a:lnTo>
                <a:lnTo>
                  <a:pt x="26577" y="27881"/>
                </a:lnTo>
                <a:lnTo>
                  <a:pt x="27684" y="26809"/>
                </a:lnTo>
                <a:lnTo>
                  <a:pt x="28666" y="25630"/>
                </a:lnTo>
                <a:lnTo>
                  <a:pt x="29559" y="24344"/>
                </a:lnTo>
                <a:lnTo>
                  <a:pt x="30310" y="22969"/>
                </a:lnTo>
                <a:lnTo>
                  <a:pt x="30935" y="21504"/>
                </a:lnTo>
                <a:lnTo>
                  <a:pt x="31417" y="19968"/>
                </a:lnTo>
                <a:lnTo>
                  <a:pt x="31596" y="19165"/>
                </a:lnTo>
                <a:lnTo>
                  <a:pt x="31756" y="18361"/>
                </a:lnTo>
                <a:lnTo>
                  <a:pt x="31917" y="16754"/>
                </a:lnTo>
                <a:lnTo>
                  <a:pt x="31917" y="15146"/>
                </a:lnTo>
                <a:lnTo>
                  <a:pt x="31756" y="13592"/>
                </a:lnTo>
                <a:lnTo>
                  <a:pt x="31453" y="12074"/>
                </a:lnTo>
                <a:lnTo>
                  <a:pt x="31006" y="10592"/>
                </a:lnTo>
                <a:lnTo>
                  <a:pt x="30417" y="9163"/>
                </a:lnTo>
                <a:lnTo>
                  <a:pt x="29702" y="7806"/>
                </a:lnTo>
                <a:lnTo>
                  <a:pt x="28863" y="6537"/>
                </a:lnTo>
                <a:lnTo>
                  <a:pt x="27898" y="5341"/>
                </a:lnTo>
                <a:lnTo>
                  <a:pt x="26827" y="4233"/>
                </a:lnTo>
                <a:lnTo>
                  <a:pt x="25630" y="3251"/>
                </a:lnTo>
                <a:lnTo>
                  <a:pt x="24362" y="2358"/>
                </a:lnTo>
                <a:lnTo>
                  <a:pt x="22987" y="1608"/>
                </a:lnTo>
                <a:lnTo>
                  <a:pt x="21522" y="983"/>
                </a:lnTo>
                <a:lnTo>
                  <a:pt x="19968" y="501"/>
                </a:lnTo>
                <a:lnTo>
                  <a:pt x="19165" y="322"/>
                </a:lnTo>
                <a:lnTo>
                  <a:pt x="18361" y="161"/>
                </a:lnTo>
                <a:lnTo>
                  <a:pt x="16753"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0;p26">
            <a:extLst>
              <a:ext uri="{FF2B5EF4-FFF2-40B4-BE49-F238E27FC236}">
                <a16:creationId xmlns:a16="http://schemas.microsoft.com/office/drawing/2014/main" id="{1C5B7DD9-367E-798D-CCF6-AB3883F70890}"/>
              </a:ext>
            </a:extLst>
          </p:cNvPr>
          <p:cNvSpPr/>
          <p:nvPr/>
        </p:nvSpPr>
        <p:spPr>
          <a:xfrm>
            <a:off x="7376856" y="2564335"/>
            <a:ext cx="1004371" cy="1004907"/>
          </a:xfrm>
          <a:custGeom>
            <a:avLst/>
            <a:gdLst/>
            <a:ahLst/>
            <a:cxnLst/>
            <a:rect l="l" t="t" r="r" b="b"/>
            <a:pathLst>
              <a:path w="31900" h="31917" extrusionOk="0">
                <a:moveTo>
                  <a:pt x="15182" y="0"/>
                </a:moveTo>
                <a:lnTo>
                  <a:pt x="13664" y="161"/>
                </a:lnTo>
                <a:lnTo>
                  <a:pt x="12146" y="447"/>
                </a:lnTo>
                <a:lnTo>
                  <a:pt x="10664" y="875"/>
                </a:lnTo>
                <a:lnTo>
                  <a:pt x="9235" y="1465"/>
                </a:lnTo>
                <a:lnTo>
                  <a:pt x="7842" y="2197"/>
                </a:lnTo>
                <a:lnTo>
                  <a:pt x="6502" y="3072"/>
                </a:lnTo>
                <a:lnTo>
                  <a:pt x="5252" y="4090"/>
                </a:lnTo>
                <a:lnTo>
                  <a:pt x="4662" y="4662"/>
                </a:lnTo>
                <a:lnTo>
                  <a:pt x="4091" y="5269"/>
                </a:lnTo>
                <a:lnTo>
                  <a:pt x="3073" y="6519"/>
                </a:lnTo>
                <a:lnTo>
                  <a:pt x="2198" y="7841"/>
                </a:lnTo>
                <a:lnTo>
                  <a:pt x="1465" y="9234"/>
                </a:lnTo>
                <a:lnTo>
                  <a:pt x="876" y="10681"/>
                </a:lnTo>
                <a:lnTo>
                  <a:pt x="430" y="12163"/>
                </a:lnTo>
                <a:lnTo>
                  <a:pt x="144" y="13663"/>
                </a:lnTo>
                <a:lnTo>
                  <a:pt x="1" y="15199"/>
                </a:lnTo>
                <a:lnTo>
                  <a:pt x="1" y="16718"/>
                </a:lnTo>
                <a:lnTo>
                  <a:pt x="144" y="18254"/>
                </a:lnTo>
                <a:lnTo>
                  <a:pt x="430" y="19754"/>
                </a:lnTo>
                <a:lnTo>
                  <a:pt x="876" y="21236"/>
                </a:lnTo>
                <a:lnTo>
                  <a:pt x="1465" y="22683"/>
                </a:lnTo>
                <a:lnTo>
                  <a:pt x="2198" y="24076"/>
                </a:lnTo>
                <a:lnTo>
                  <a:pt x="3073" y="25398"/>
                </a:lnTo>
                <a:lnTo>
                  <a:pt x="4091" y="26648"/>
                </a:lnTo>
                <a:lnTo>
                  <a:pt x="4662" y="27255"/>
                </a:lnTo>
                <a:lnTo>
                  <a:pt x="5252" y="27827"/>
                </a:lnTo>
                <a:lnTo>
                  <a:pt x="6502" y="28845"/>
                </a:lnTo>
                <a:lnTo>
                  <a:pt x="7842" y="29720"/>
                </a:lnTo>
                <a:lnTo>
                  <a:pt x="9235" y="30452"/>
                </a:lnTo>
                <a:lnTo>
                  <a:pt x="10664" y="31042"/>
                </a:lnTo>
                <a:lnTo>
                  <a:pt x="12146" y="31470"/>
                </a:lnTo>
                <a:lnTo>
                  <a:pt x="13664" y="31774"/>
                </a:lnTo>
                <a:lnTo>
                  <a:pt x="15182" y="31917"/>
                </a:lnTo>
                <a:lnTo>
                  <a:pt x="16718" y="31917"/>
                </a:lnTo>
                <a:lnTo>
                  <a:pt x="18236" y="31774"/>
                </a:lnTo>
                <a:lnTo>
                  <a:pt x="19755" y="31470"/>
                </a:lnTo>
                <a:lnTo>
                  <a:pt x="21237" y="31042"/>
                </a:lnTo>
                <a:lnTo>
                  <a:pt x="22684" y="30452"/>
                </a:lnTo>
                <a:lnTo>
                  <a:pt x="24059" y="29720"/>
                </a:lnTo>
                <a:lnTo>
                  <a:pt x="25399" y="28845"/>
                </a:lnTo>
                <a:lnTo>
                  <a:pt x="26649" y="27827"/>
                </a:lnTo>
                <a:lnTo>
                  <a:pt x="27238" y="27255"/>
                </a:lnTo>
                <a:lnTo>
                  <a:pt x="27810" y="26648"/>
                </a:lnTo>
                <a:lnTo>
                  <a:pt x="28828" y="25398"/>
                </a:lnTo>
                <a:lnTo>
                  <a:pt x="29703" y="24076"/>
                </a:lnTo>
                <a:lnTo>
                  <a:pt x="30435" y="22683"/>
                </a:lnTo>
                <a:lnTo>
                  <a:pt x="31025" y="21236"/>
                </a:lnTo>
                <a:lnTo>
                  <a:pt x="31471" y="19754"/>
                </a:lnTo>
                <a:lnTo>
                  <a:pt x="31757" y="18254"/>
                </a:lnTo>
                <a:lnTo>
                  <a:pt x="31900" y="16718"/>
                </a:lnTo>
                <a:lnTo>
                  <a:pt x="31900" y="15199"/>
                </a:lnTo>
                <a:lnTo>
                  <a:pt x="31757" y="13663"/>
                </a:lnTo>
                <a:lnTo>
                  <a:pt x="31471" y="12163"/>
                </a:lnTo>
                <a:lnTo>
                  <a:pt x="31025" y="10681"/>
                </a:lnTo>
                <a:lnTo>
                  <a:pt x="30435" y="9234"/>
                </a:lnTo>
                <a:lnTo>
                  <a:pt x="29703" y="7841"/>
                </a:lnTo>
                <a:lnTo>
                  <a:pt x="28828" y="6519"/>
                </a:lnTo>
                <a:lnTo>
                  <a:pt x="27810" y="5269"/>
                </a:lnTo>
                <a:lnTo>
                  <a:pt x="27238" y="4662"/>
                </a:lnTo>
                <a:lnTo>
                  <a:pt x="26649" y="4090"/>
                </a:lnTo>
                <a:lnTo>
                  <a:pt x="25399" y="3072"/>
                </a:lnTo>
                <a:lnTo>
                  <a:pt x="24059" y="2197"/>
                </a:lnTo>
                <a:lnTo>
                  <a:pt x="22684" y="1465"/>
                </a:lnTo>
                <a:lnTo>
                  <a:pt x="21237" y="875"/>
                </a:lnTo>
                <a:lnTo>
                  <a:pt x="19755" y="447"/>
                </a:lnTo>
                <a:lnTo>
                  <a:pt x="18236" y="161"/>
                </a:lnTo>
                <a:lnTo>
                  <a:pt x="16718" y="0"/>
                </a:lnTo>
                <a:close/>
              </a:path>
            </a:pathLst>
          </a:custGeom>
          <a:solidFill>
            <a:srgbClr val="428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1;p26">
            <a:extLst>
              <a:ext uri="{FF2B5EF4-FFF2-40B4-BE49-F238E27FC236}">
                <a16:creationId xmlns:a16="http://schemas.microsoft.com/office/drawing/2014/main" id="{74A9265B-99A9-713F-3CC6-7C32D5781F0D}"/>
              </a:ext>
            </a:extLst>
          </p:cNvPr>
          <p:cNvSpPr/>
          <p:nvPr/>
        </p:nvSpPr>
        <p:spPr>
          <a:xfrm>
            <a:off x="858800" y="2567704"/>
            <a:ext cx="1004372" cy="1004372"/>
          </a:xfrm>
          <a:custGeom>
            <a:avLst/>
            <a:gdLst/>
            <a:ahLst/>
            <a:cxnLst/>
            <a:rect l="l" t="t" r="r" b="b"/>
            <a:pathLst>
              <a:path w="31900" h="31900" extrusionOk="0">
                <a:moveTo>
                  <a:pt x="15182" y="0"/>
                </a:moveTo>
                <a:lnTo>
                  <a:pt x="13664" y="143"/>
                </a:lnTo>
                <a:lnTo>
                  <a:pt x="12146" y="429"/>
                </a:lnTo>
                <a:lnTo>
                  <a:pt x="10664" y="876"/>
                </a:lnTo>
                <a:lnTo>
                  <a:pt x="9235" y="1447"/>
                </a:lnTo>
                <a:lnTo>
                  <a:pt x="7842" y="2179"/>
                </a:lnTo>
                <a:lnTo>
                  <a:pt x="6502" y="3055"/>
                </a:lnTo>
                <a:lnTo>
                  <a:pt x="5252" y="4090"/>
                </a:lnTo>
                <a:lnTo>
                  <a:pt x="4663" y="4662"/>
                </a:lnTo>
                <a:lnTo>
                  <a:pt x="4091" y="5251"/>
                </a:lnTo>
                <a:lnTo>
                  <a:pt x="3073" y="6502"/>
                </a:lnTo>
                <a:lnTo>
                  <a:pt x="2198" y="7823"/>
                </a:lnTo>
                <a:lnTo>
                  <a:pt x="1466" y="9216"/>
                </a:lnTo>
                <a:lnTo>
                  <a:pt x="876" y="10663"/>
                </a:lnTo>
                <a:lnTo>
                  <a:pt x="430" y="12145"/>
                </a:lnTo>
                <a:lnTo>
                  <a:pt x="144" y="13646"/>
                </a:lnTo>
                <a:lnTo>
                  <a:pt x="1" y="15182"/>
                </a:lnTo>
                <a:lnTo>
                  <a:pt x="1" y="16718"/>
                </a:lnTo>
                <a:lnTo>
                  <a:pt x="144" y="18236"/>
                </a:lnTo>
                <a:lnTo>
                  <a:pt x="430" y="19754"/>
                </a:lnTo>
                <a:lnTo>
                  <a:pt x="876" y="21236"/>
                </a:lnTo>
                <a:lnTo>
                  <a:pt x="1466" y="22665"/>
                </a:lnTo>
                <a:lnTo>
                  <a:pt x="2198" y="24058"/>
                </a:lnTo>
                <a:lnTo>
                  <a:pt x="3073" y="25398"/>
                </a:lnTo>
                <a:lnTo>
                  <a:pt x="4091" y="26648"/>
                </a:lnTo>
                <a:lnTo>
                  <a:pt x="4663" y="27238"/>
                </a:lnTo>
                <a:lnTo>
                  <a:pt x="5252" y="27809"/>
                </a:lnTo>
                <a:lnTo>
                  <a:pt x="6502" y="28827"/>
                </a:lnTo>
                <a:lnTo>
                  <a:pt x="7842" y="29702"/>
                </a:lnTo>
                <a:lnTo>
                  <a:pt x="9235" y="30435"/>
                </a:lnTo>
                <a:lnTo>
                  <a:pt x="10664" y="31024"/>
                </a:lnTo>
                <a:lnTo>
                  <a:pt x="12146" y="31453"/>
                </a:lnTo>
                <a:lnTo>
                  <a:pt x="13664" y="31756"/>
                </a:lnTo>
                <a:lnTo>
                  <a:pt x="15182" y="31899"/>
                </a:lnTo>
                <a:lnTo>
                  <a:pt x="16718" y="31899"/>
                </a:lnTo>
                <a:lnTo>
                  <a:pt x="18237" y="31756"/>
                </a:lnTo>
                <a:lnTo>
                  <a:pt x="19755" y="31453"/>
                </a:lnTo>
                <a:lnTo>
                  <a:pt x="21237" y="31024"/>
                </a:lnTo>
                <a:lnTo>
                  <a:pt x="22684" y="30435"/>
                </a:lnTo>
                <a:lnTo>
                  <a:pt x="24059" y="29702"/>
                </a:lnTo>
                <a:lnTo>
                  <a:pt x="25399" y="28827"/>
                </a:lnTo>
                <a:lnTo>
                  <a:pt x="26649" y="27809"/>
                </a:lnTo>
                <a:lnTo>
                  <a:pt x="27238" y="27238"/>
                </a:lnTo>
                <a:lnTo>
                  <a:pt x="27810" y="26648"/>
                </a:lnTo>
                <a:lnTo>
                  <a:pt x="28828" y="25398"/>
                </a:lnTo>
                <a:lnTo>
                  <a:pt x="29703" y="24058"/>
                </a:lnTo>
                <a:lnTo>
                  <a:pt x="30435" y="22665"/>
                </a:lnTo>
                <a:lnTo>
                  <a:pt x="31025" y="21236"/>
                </a:lnTo>
                <a:lnTo>
                  <a:pt x="31471" y="19754"/>
                </a:lnTo>
                <a:lnTo>
                  <a:pt x="31757" y="18236"/>
                </a:lnTo>
                <a:lnTo>
                  <a:pt x="31900" y="16718"/>
                </a:lnTo>
                <a:lnTo>
                  <a:pt x="31900" y="15182"/>
                </a:lnTo>
                <a:lnTo>
                  <a:pt x="31757" y="13646"/>
                </a:lnTo>
                <a:lnTo>
                  <a:pt x="31471" y="12145"/>
                </a:lnTo>
                <a:lnTo>
                  <a:pt x="31025" y="10663"/>
                </a:lnTo>
                <a:lnTo>
                  <a:pt x="30435" y="9216"/>
                </a:lnTo>
                <a:lnTo>
                  <a:pt x="29703" y="7823"/>
                </a:lnTo>
                <a:lnTo>
                  <a:pt x="28828" y="6502"/>
                </a:lnTo>
                <a:lnTo>
                  <a:pt x="27810" y="5251"/>
                </a:lnTo>
                <a:lnTo>
                  <a:pt x="27238" y="4662"/>
                </a:lnTo>
                <a:lnTo>
                  <a:pt x="26649" y="4090"/>
                </a:lnTo>
                <a:lnTo>
                  <a:pt x="25399" y="3055"/>
                </a:lnTo>
                <a:lnTo>
                  <a:pt x="24059" y="2179"/>
                </a:lnTo>
                <a:lnTo>
                  <a:pt x="22684" y="1447"/>
                </a:lnTo>
                <a:lnTo>
                  <a:pt x="21237" y="876"/>
                </a:lnTo>
                <a:lnTo>
                  <a:pt x="19755" y="429"/>
                </a:lnTo>
                <a:lnTo>
                  <a:pt x="18237" y="143"/>
                </a:lnTo>
                <a:lnTo>
                  <a:pt x="16718" y="0"/>
                </a:lnTo>
                <a:close/>
              </a:path>
            </a:pathLst>
          </a:custGeom>
          <a:solidFill>
            <a:srgbClr val="3F6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2;p26">
            <a:extLst>
              <a:ext uri="{FF2B5EF4-FFF2-40B4-BE49-F238E27FC236}">
                <a16:creationId xmlns:a16="http://schemas.microsoft.com/office/drawing/2014/main" id="{A55D668C-64CF-455C-B6A2-B80455EBB2DE}"/>
              </a:ext>
            </a:extLst>
          </p:cNvPr>
          <p:cNvSpPr/>
          <p:nvPr/>
        </p:nvSpPr>
        <p:spPr>
          <a:xfrm>
            <a:off x="7276765" y="2464244"/>
            <a:ext cx="1204018" cy="1204553"/>
          </a:xfrm>
          <a:custGeom>
            <a:avLst/>
            <a:gdLst/>
            <a:ahLst/>
            <a:cxnLst/>
            <a:rect l="l" t="t" r="r" b="b"/>
            <a:pathLst>
              <a:path w="38241" h="38258" extrusionOk="0">
                <a:moveTo>
                  <a:pt x="19156" y="411"/>
                </a:moveTo>
                <a:lnTo>
                  <a:pt x="19951" y="429"/>
                </a:lnTo>
                <a:lnTo>
                  <a:pt x="21558" y="554"/>
                </a:lnTo>
                <a:lnTo>
                  <a:pt x="23130" y="840"/>
                </a:lnTo>
                <a:lnTo>
                  <a:pt x="24666" y="1232"/>
                </a:lnTo>
                <a:lnTo>
                  <a:pt x="26166" y="1768"/>
                </a:lnTo>
                <a:lnTo>
                  <a:pt x="27613" y="2429"/>
                </a:lnTo>
                <a:lnTo>
                  <a:pt x="29006" y="3215"/>
                </a:lnTo>
                <a:lnTo>
                  <a:pt x="30346" y="4126"/>
                </a:lnTo>
                <a:lnTo>
                  <a:pt x="30971" y="4626"/>
                </a:lnTo>
                <a:lnTo>
                  <a:pt x="31632" y="5162"/>
                </a:lnTo>
                <a:lnTo>
                  <a:pt x="32828" y="6341"/>
                </a:lnTo>
                <a:lnTo>
                  <a:pt x="33900" y="7609"/>
                </a:lnTo>
                <a:lnTo>
                  <a:pt x="34864" y="8930"/>
                </a:lnTo>
                <a:lnTo>
                  <a:pt x="35686" y="10341"/>
                </a:lnTo>
                <a:lnTo>
                  <a:pt x="36383" y="11806"/>
                </a:lnTo>
                <a:lnTo>
                  <a:pt x="36954" y="13306"/>
                </a:lnTo>
                <a:lnTo>
                  <a:pt x="37383" y="14860"/>
                </a:lnTo>
                <a:lnTo>
                  <a:pt x="37686" y="16450"/>
                </a:lnTo>
                <a:lnTo>
                  <a:pt x="37847" y="18039"/>
                </a:lnTo>
                <a:lnTo>
                  <a:pt x="37865" y="19647"/>
                </a:lnTo>
                <a:lnTo>
                  <a:pt x="37758" y="21272"/>
                </a:lnTo>
                <a:lnTo>
                  <a:pt x="37508" y="22879"/>
                </a:lnTo>
                <a:lnTo>
                  <a:pt x="37097" y="24469"/>
                </a:lnTo>
                <a:lnTo>
                  <a:pt x="36561" y="26041"/>
                </a:lnTo>
                <a:lnTo>
                  <a:pt x="35865" y="27559"/>
                </a:lnTo>
                <a:lnTo>
                  <a:pt x="35454" y="28309"/>
                </a:lnTo>
                <a:lnTo>
                  <a:pt x="35025" y="29059"/>
                </a:lnTo>
                <a:lnTo>
                  <a:pt x="34079" y="30434"/>
                </a:lnTo>
                <a:lnTo>
                  <a:pt x="33025" y="31720"/>
                </a:lnTo>
                <a:lnTo>
                  <a:pt x="31864" y="32881"/>
                </a:lnTo>
                <a:lnTo>
                  <a:pt x="30631" y="33935"/>
                </a:lnTo>
                <a:lnTo>
                  <a:pt x="29310" y="34864"/>
                </a:lnTo>
                <a:lnTo>
                  <a:pt x="27917" y="35685"/>
                </a:lnTo>
                <a:lnTo>
                  <a:pt x="26452" y="36364"/>
                </a:lnTo>
                <a:lnTo>
                  <a:pt x="24952" y="36935"/>
                </a:lnTo>
                <a:lnTo>
                  <a:pt x="23398" y="37364"/>
                </a:lnTo>
                <a:lnTo>
                  <a:pt x="21826" y="37668"/>
                </a:lnTo>
                <a:lnTo>
                  <a:pt x="20201" y="37828"/>
                </a:lnTo>
                <a:lnTo>
                  <a:pt x="18576" y="37846"/>
                </a:lnTo>
                <a:lnTo>
                  <a:pt x="16950" y="37721"/>
                </a:lnTo>
                <a:lnTo>
                  <a:pt x="15307" y="37453"/>
                </a:lnTo>
                <a:lnTo>
                  <a:pt x="13682" y="37043"/>
                </a:lnTo>
                <a:lnTo>
                  <a:pt x="12878" y="36757"/>
                </a:lnTo>
                <a:lnTo>
                  <a:pt x="12074" y="36471"/>
                </a:lnTo>
                <a:lnTo>
                  <a:pt x="10556" y="35757"/>
                </a:lnTo>
                <a:lnTo>
                  <a:pt x="9110" y="34935"/>
                </a:lnTo>
                <a:lnTo>
                  <a:pt x="7770" y="33988"/>
                </a:lnTo>
                <a:lnTo>
                  <a:pt x="6520" y="32953"/>
                </a:lnTo>
                <a:lnTo>
                  <a:pt x="5377" y="31810"/>
                </a:lnTo>
                <a:lnTo>
                  <a:pt x="4341" y="30577"/>
                </a:lnTo>
                <a:lnTo>
                  <a:pt x="3412" y="29255"/>
                </a:lnTo>
                <a:lnTo>
                  <a:pt x="2591" y="27880"/>
                </a:lnTo>
                <a:lnTo>
                  <a:pt x="1912" y="26416"/>
                </a:lnTo>
                <a:lnTo>
                  <a:pt x="1340" y="24915"/>
                </a:lnTo>
                <a:lnTo>
                  <a:pt x="912" y="23344"/>
                </a:lnTo>
                <a:lnTo>
                  <a:pt x="608" y="21754"/>
                </a:lnTo>
                <a:lnTo>
                  <a:pt x="447" y="20111"/>
                </a:lnTo>
                <a:lnTo>
                  <a:pt x="429" y="18468"/>
                </a:lnTo>
                <a:lnTo>
                  <a:pt x="572" y="16789"/>
                </a:lnTo>
                <a:lnTo>
                  <a:pt x="697" y="15949"/>
                </a:lnTo>
                <a:lnTo>
                  <a:pt x="858" y="15110"/>
                </a:lnTo>
                <a:lnTo>
                  <a:pt x="1287" y="13485"/>
                </a:lnTo>
                <a:lnTo>
                  <a:pt x="1858" y="11931"/>
                </a:lnTo>
                <a:lnTo>
                  <a:pt x="2555" y="10448"/>
                </a:lnTo>
                <a:lnTo>
                  <a:pt x="3376" y="9037"/>
                </a:lnTo>
                <a:lnTo>
                  <a:pt x="4305" y="7716"/>
                </a:lnTo>
                <a:lnTo>
                  <a:pt x="5341" y="6483"/>
                </a:lnTo>
                <a:lnTo>
                  <a:pt x="6484" y="5340"/>
                </a:lnTo>
                <a:lnTo>
                  <a:pt x="7716" y="4304"/>
                </a:lnTo>
                <a:lnTo>
                  <a:pt x="9038" y="3376"/>
                </a:lnTo>
                <a:lnTo>
                  <a:pt x="10431" y="2554"/>
                </a:lnTo>
                <a:lnTo>
                  <a:pt x="11896" y="1875"/>
                </a:lnTo>
                <a:lnTo>
                  <a:pt x="13414" y="1304"/>
                </a:lnTo>
                <a:lnTo>
                  <a:pt x="15004" y="875"/>
                </a:lnTo>
                <a:lnTo>
                  <a:pt x="16629" y="572"/>
                </a:lnTo>
                <a:lnTo>
                  <a:pt x="18308" y="429"/>
                </a:lnTo>
                <a:lnTo>
                  <a:pt x="19156" y="411"/>
                </a:lnTo>
                <a:close/>
                <a:moveTo>
                  <a:pt x="19487" y="0"/>
                </a:moveTo>
                <a:lnTo>
                  <a:pt x="17254" y="107"/>
                </a:lnTo>
                <a:lnTo>
                  <a:pt x="15075" y="447"/>
                </a:lnTo>
                <a:lnTo>
                  <a:pt x="12932" y="1036"/>
                </a:lnTo>
                <a:lnTo>
                  <a:pt x="10896" y="1875"/>
                </a:lnTo>
                <a:lnTo>
                  <a:pt x="8931" y="2947"/>
                </a:lnTo>
                <a:lnTo>
                  <a:pt x="7109" y="4251"/>
                </a:lnTo>
                <a:lnTo>
                  <a:pt x="5448" y="5751"/>
                </a:lnTo>
                <a:lnTo>
                  <a:pt x="3948" y="7484"/>
                </a:lnTo>
                <a:lnTo>
                  <a:pt x="2644" y="9430"/>
                </a:lnTo>
                <a:lnTo>
                  <a:pt x="1572" y="11556"/>
                </a:lnTo>
                <a:lnTo>
                  <a:pt x="1126" y="12717"/>
                </a:lnTo>
                <a:lnTo>
                  <a:pt x="751" y="13878"/>
                </a:lnTo>
                <a:lnTo>
                  <a:pt x="215" y="16217"/>
                </a:lnTo>
                <a:lnTo>
                  <a:pt x="1" y="18539"/>
                </a:lnTo>
                <a:lnTo>
                  <a:pt x="72" y="20825"/>
                </a:lnTo>
                <a:lnTo>
                  <a:pt x="394" y="23058"/>
                </a:lnTo>
                <a:lnTo>
                  <a:pt x="983" y="25219"/>
                </a:lnTo>
                <a:lnTo>
                  <a:pt x="1823" y="27273"/>
                </a:lnTo>
                <a:lnTo>
                  <a:pt x="2876" y="29220"/>
                </a:lnTo>
                <a:lnTo>
                  <a:pt x="4162" y="31042"/>
                </a:lnTo>
                <a:lnTo>
                  <a:pt x="5627" y="32685"/>
                </a:lnTo>
                <a:lnTo>
                  <a:pt x="7288" y="34167"/>
                </a:lnTo>
                <a:lnTo>
                  <a:pt x="9110" y="35453"/>
                </a:lnTo>
                <a:lnTo>
                  <a:pt x="11110" y="36525"/>
                </a:lnTo>
                <a:lnTo>
                  <a:pt x="13235" y="37346"/>
                </a:lnTo>
                <a:lnTo>
                  <a:pt x="15504" y="37936"/>
                </a:lnTo>
                <a:lnTo>
                  <a:pt x="17879" y="38221"/>
                </a:lnTo>
                <a:lnTo>
                  <a:pt x="19111" y="38257"/>
                </a:lnTo>
                <a:lnTo>
                  <a:pt x="20094" y="38239"/>
                </a:lnTo>
                <a:lnTo>
                  <a:pt x="21076" y="38150"/>
                </a:lnTo>
                <a:lnTo>
                  <a:pt x="21791" y="38079"/>
                </a:lnTo>
                <a:lnTo>
                  <a:pt x="23202" y="37828"/>
                </a:lnTo>
                <a:lnTo>
                  <a:pt x="24577" y="37471"/>
                </a:lnTo>
                <a:lnTo>
                  <a:pt x="25916" y="37025"/>
                </a:lnTo>
                <a:lnTo>
                  <a:pt x="27202" y="36471"/>
                </a:lnTo>
                <a:lnTo>
                  <a:pt x="28453" y="35846"/>
                </a:lnTo>
                <a:lnTo>
                  <a:pt x="29649" y="35114"/>
                </a:lnTo>
                <a:lnTo>
                  <a:pt x="30774" y="34310"/>
                </a:lnTo>
                <a:lnTo>
                  <a:pt x="31846" y="33417"/>
                </a:lnTo>
                <a:lnTo>
                  <a:pt x="32846" y="32470"/>
                </a:lnTo>
                <a:lnTo>
                  <a:pt x="33775" y="31434"/>
                </a:lnTo>
                <a:lnTo>
                  <a:pt x="34632" y="30327"/>
                </a:lnTo>
                <a:lnTo>
                  <a:pt x="35418" y="29166"/>
                </a:lnTo>
                <a:lnTo>
                  <a:pt x="36115" y="27934"/>
                </a:lnTo>
                <a:lnTo>
                  <a:pt x="36722" y="26648"/>
                </a:lnTo>
                <a:lnTo>
                  <a:pt x="37240" y="25308"/>
                </a:lnTo>
                <a:lnTo>
                  <a:pt x="37454" y="24630"/>
                </a:lnTo>
                <a:lnTo>
                  <a:pt x="37651" y="23933"/>
                </a:lnTo>
                <a:lnTo>
                  <a:pt x="37954" y="22522"/>
                </a:lnTo>
                <a:lnTo>
                  <a:pt x="38151" y="21129"/>
                </a:lnTo>
                <a:lnTo>
                  <a:pt x="38240" y="19718"/>
                </a:lnTo>
                <a:lnTo>
                  <a:pt x="38240" y="18325"/>
                </a:lnTo>
                <a:lnTo>
                  <a:pt x="38133" y="16932"/>
                </a:lnTo>
                <a:lnTo>
                  <a:pt x="37919" y="15557"/>
                </a:lnTo>
                <a:lnTo>
                  <a:pt x="37615" y="14199"/>
                </a:lnTo>
                <a:lnTo>
                  <a:pt x="37204" y="12860"/>
                </a:lnTo>
                <a:lnTo>
                  <a:pt x="36704" y="11574"/>
                </a:lnTo>
                <a:lnTo>
                  <a:pt x="36097" y="10323"/>
                </a:lnTo>
                <a:lnTo>
                  <a:pt x="35418" y="9109"/>
                </a:lnTo>
                <a:lnTo>
                  <a:pt x="34632" y="7930"/>
                </a:lnTo>
                <a:lnTo>
                  <a:pt x="33757" y="6823"/>
                </a:lnTo>
                <a:lnTo>
                  <a:pt x="32810" y="5769"/>
                </a:lnTo>
                <a:lnTo>
                  <a:pt x="31775" y="4787"/>
                </a:lnTo>
                <a:lnTo>
                  <a:pt x="31221" y="4322"/>
                </a:lnTo>
                <a:lnTo>
                  <a:pt x="30239" y="3572"/>
                </a:lnTo>
                <a:lnTo>
                  <a:pt x="28220" y="2286"/>
                </a:lnTo>
                <a:lnTo>
                  <a:pt x="26113" y="1304"/>
                </a:lnTo>
                <a:lnTo>
                  <a:pt x="23934" y="607"/>
                </a:lnTo>
                <a:lnTo>
                  <a:pt x="21719" y="179"/>
                </a:lnTo>
                <a:lnTo>
                  <a:pt x="19487" y="0"/>
                </a:lnTo>
                <a:close/>
              </a:path>
            </a:pathLst>
          </a:custGeom>
          <a:solidFill>
            <a:srgbClr val="428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3;p26">
            <a:extLst>
              <a:ext uri="{FF2B5EF4-FFF2-40B4-BE49-F238E27FC236}">
                <a16:creationId xmlns:a16="http://schemas.microsoft.com/office/drawing/2014/main" id="{78C64596-FA94-69E1-3C8E-08371E60AE23}"/>
              </a:ext>
            </a:extLst>
          </p:cNvPr>
          <p:cNvSpPr/>
          <p:nvPr/>
        </p:nvSpPr>
        <p:spPr>
          <a:xfrm>
            <a:off x="5648235" y="2464244"/>
            <a:ext cx="1204018" cy="1204553"/>
          </a:xfrm>
          <a:custGeom>
            <a:avLst/>
            <a:gdLst/>
            <a:ahLst/>
            <a:cxnLst/>
            <a:rect l="l" t="t" r="r" b="b"/>
            <a:pathLst>
              <a:path w="38241" h="38258" extrusionOk="0">
                <a:moveTo>
                  <a:pt x="19147" y="411"/>
                </a:moveTo>
                <a:lnTo>
                  <a:pt x="19951" y="429"/>
                </a:lnTo>
                <a:lnTo>
                  <a:pt x="21558" y="554"/>
                </a:lnTo>
                <a:lnTo>
                  <a:pt x="23130" y="840"/>
                </a:lnTo>
                <a:lnTo>
                  <a:pt x="24666" y="1232"/>
                </a:lnTo>
                <a:lnTo>
                  <a:pt x="26166" y="1768"/>
                </a:lnTo>
                <a:lnTo>
                  <a:pt x="27613" y="2429"/>
                </a:lnTo>
                <a:lnTo>
                  <a:pt x="29006" y="3215"/>
                </a:lnTo>
                <a:lnTo>
                  <a:pt x="30346" y="4126"/>
                </a:lnTo>
                <a:lnTo>
                  <a:pt x="30971" y="4626"/>
                </a:lnTo>
                <a:lnTo>
                  <a:pt x="31614" y="5162"/>
                </a:lnTo>
                <a:lnTo>
                  <a:pt x="32828" y="6341"/>
                </a:lnTo>
                <a:lnTo>
                  <a:pt x="33900" y="7609"/>
                </a:lnTo>
                <a:lnTo>
                  <a:pt x="34864" y="8930"/>
                </a:lnTo>
                <a:lnTo>
                  <a:pt x="35686" y="10341"/>
                </a:lnTo>
                <a:lnTo>
                  <a:pt x="36383" y="11806"/>
                </a:lnTo>
                <a:lnTo>
                  <a:pt x="36936" y="13306"/>
                </a:lnTo>
                <a:lnTo>
                  <a:pt x="37383" y="14860"/>
                </a:lnTo>
                <a:lnTo>
                  <a:pt x="37669" y="16432"/>
                </a:lnTo>
                <a:lnTo>
                  <a:pt x="37847" y="18039"/>
                </a:lnTo>
                <a:lnTo>
                  <a:pt x="37865" y="19647"/>
                </a:lnTo>
                <a:lnTo>
                  <a:pt x="37758" y="21272"/>
                </a:lnTo>
                <a:lnTo>
                  <a:pt x="37490" y="22879"/>
                </a:lnTo>
                <a:lnTo>
                  <a:pt x="37097" y="24469"/>
                </a:lnTo>
                <a:lnTo>
                  <a:pt x="36561" y="26023"/>
                </a:lnTo>
                <a:lnTo>
                  <a:pt x="35865" y="27559"/>
                </a:lnTo>
                <a:lnTo>
                  <a:pt x="35454" y="28309"/>
                </a:lnTo>
                <a:lnTo>
                  <a:pt x="35025" y="29041"/>
                </a:lnTo>
                <a:lnTo>
                  <a:pt x="34079" y="30434"/>
                </a:lnTo>
                <a:lnTo>
                  <a:pt x="33025" y="31702"/>
                </a:lnTo>
                <a:lnTo>
                  <a:pt x="31864" y="32863"/>
                </a:lnTo>
                <a:lnTo>
                  <a:pt x="30631" y="33917"/>
                </a:lnTo>
                <a:lnTo>
                  <a:pt x="29310" y="34864"/>
                </a:lnTo>
                <a:lnTo>
                  <a:pt x="27917" y="35667"/>
                </a:lnTo>
                <a:lnTo>
                  <a:pt x="26452" y="36364"/>
                </a:lnTo>
                <a:lnTo>
                  <a:pt x="24952" y="36918"/>
                </a:lnTo>
                <a:lnTo>
                  <a:pt x="23398" y="37364"/>
                </a:lnTo>
                <a:lnTo>
                  <a:pt x="21826" y="37650"/>
                </a:lnTo>
                <a:lnTo>
                  <a:pt x="20201" y="37811"/>
                </a:lnTo>
                <a:lnTo>
                  <a:pt x="18576" y="37846"/>
                </a:lnTo>
                <a:lnTo>
                  <a:pt x="16950" y="37721"/>
                </a:lnTo>
                <a:lnTo>
                  <a:pt x="15307" y="37453"/>
                </a:lnTo>
                <a:lnTo>
                  <a:pt x="13682" y="37025"/>
                </a:lnTo>
                <a:lnTo>
                  <a:pt x="12878" y="36757"/>
                </a:lnTo>
                <a:lnTo>
                  <a:pt x="12074" y="36453"/>
                </a:lnTo>
                <a:lnTo>
                  <a:pt x="10556" y="35757"/>
                </a:lnTo>
                <a:lnTo>
                  <a:pt x="9110" y="34935"/>
                </a:lnTo>
                <a:lnTo>
                  <a:pt x="7770" y="33988"/>
                </a:lnTo>
                <a:lnTo>
                  <a:pt x="6520" y="32953"/>
                </a:lnTo>
                <a:lnTo>
                  <a:pt x="5377" y="31810"/>
                </a:lnTo>
                <a:lnTo>
                  <a:pt x="4341" y="30577"/>
                </a:lnTo>
                <a:lnTo>
                  <a:pt x="3412" y="29255"/>
                </a:lnTo>
                <a:lnTo>
                  <a:pt x="2591" y="27862"/>
                </a:lnTo>
                <a:lnTo>
                  <a:pt x="1912" y="26416"/>
                </a:lnTo>
                <a:lnTo>
                  <a:pt x="1340" y="24915"/>
                </a:lnTo>
                <a:lnTo>
                  <a:pt x="912" y="23344"/>
                </a:lnTo>
                <a:lnTo>
                  <a:pt x="608" y="21754"/>
                </a:lnTo>
                <a:lnTo>
                  <a:pt x="447" y="20111"/>
                </a:lnTo>
                <a:lnTo>
                  <a:pt x="447" y="18450"/>
                </a:lnTo>
                <a:lnTo>
                  <a:pt x="572" y="16789"/>
                </a:lnTo>
                <a:lnTo>
                  <a:pt x="715" y="15949"/>
                </a:lnTo>
                <a:lnTo>
                  <a:pt x="858" y="15110"/>
                </a:lnTo>
                <a:lnTo>
                  <a:pt x="1305" y="13485"/>
                </a:lnTo>
                <a:lnTo>
                  <a:pt x="1858" y="11931"/>
                </a:lnTo>
                <a:lnTo>
                  <a:pt x="2555" y="10448"/>
                </a:lnTo>
                <a:lnTo>
                  <a:pt x="3376" y="9037"/>
                </a:lnTo>
                <a:lnTo>
                  <a:pt x="4305" y="7716"/>
                </a:lnTo>
                <a:lnTo>
                  <a:pt x="5359" y="6483"/>
                </a:lnTo>
                <a:lnTo>
                  <a:pt x="6484" y="5340"/>
                </a:lnTo>
                <a:lnTo>
                  <a:pt x="7716" y="4304"/>
                </a:lnTo>
                <a:lnTo>
                  <a:pt x="9038" y="3376"/>
                </a:lnTo>
                <a:lnTo>
                  <a:pt x="10431" y="2572"/>
                </a:lnTo>
                <a:lnTo>
                  <a:pt x="11878" y="1875"/>
                </a:lnTo>
                <a:lnTo>
                  <a:pt x="13414" y="1304"/>
                </a:lnTo>
                <a:lnTo>
                  <a:pt x="15004" y="875"/>
                </a:lnTo>
                <a:lnTo>
                  <a:pt x="16629" y="572"/>
                </a:lnTo>
                <a:lnTo>
                  <a:pt x="18308" y="429"/>
                </a:lnTo>
                <a:lnTo>
                  <a:pt x="19147" y="411"/>
                </a:lnTo>
                <a:close/>
                <a:moveTo>
                  <a:pt x="19487" y="0"/>
                </a:moveTo>
                <a:lnTo>
                  <a:pt x="17254" y="107"/>
                </a:lnTo>
                <a:lnTo>
                  <a:pt x="15075" y="447"/>
                </a:lnTo>
                <a:lnTo>
                  <a:pt x="12932" y="1036"/>
                </a:lnTo>
                <a:lnTo>
                  <a:pt x="10878" y="1875"/>
                </a:lnTo>
                <a:lnTo>
                  <a:pt x="8931" y="2947"/>
                </a:lnTo>
                <a:lnTo>
                  <a:pt x="7109" y="4251"/>
                </a:lnTo>
                <a:lnTo>
                  <a:pt x="5430" y="5751"/>
                </a:lnTo>
                <a:lnTo>
                  <a:pt x="3948" y="7484"/>
                </a:lnTo>
                <a:lnTo>
                  <a:pt x="2644" y="9430"/>
                </a:lnTo>
                <a:lnTo>
                  <a:pt x="1572" y="11556"/>
                </a:lnTo>
                <a:lnTo>
                  <a:pt x="1126" y="12717"/>
                </a:lnTo>
                <a:lnTo>
                  <a:pt x="733" y="13878"/>
                </a:lnTo>
                <a:lnTo>
                  <a:pt x="215" y="16217"/>
                </a:lnTo>
                <a:lnTo>
                  <a:pt x="1" y="18539"/>
                </a:lnTo>
                <a:lnTo>
                  <a:pt x="54" y="20825"/>
                </a:lnTo>
                <a:lnTo>
                  <a:pt x="394" y="23058"/>
                </a:lnTo>
                <a:lnTo>
                  <a:pt x="983" y="25219"/>
                </a:lnTo>
                <a:lnTo>
                  <a:pt x="1823" y="27273"/>
                </a:lnTo>
                <a:lnTo>
                  <a:pt x="2876" y="29220"/>
                </a:lnTo>
                <a:lnTo>
                  <a:pt x="4144" y="31042"/>
                </a:lnTo>
                <a:lnTo>
                  <a:pt x="5627" y="32685"/>
                </a:lnTo>
                <a:lnTo>
                  <a:pt x="7288" y="34167"/>
                </a:lnTo>
                <a:lnTo>
                  <a:pt x="9110" y="35453"/>
                </a:lnTo>
                <a:lnTo>
                  <a:pt x="11110" y="36525"/>
                </a:lnTo>
                <a:lnTo>
                  <a:pt x="13235" y="37346"/>
                </a:lnTo>
                <a:lnTo>
                  <a:pt x="15504" y="37936"/>
                </a:lnTo>
                <a:lnTo>
                  <a:pt x="17861" y="38221"/>
                </a:lnTo>
                <a:lnTo>
                  <a:pt x="19094" y="38257"/>
                </a:lnTo>
                <a:lnTo>
                  <a:pt x="20094" y="38239"/>
                </a:lnTo>
                <a:lnTo>
                  <a:pt x="21076" y="38150"/>
                </a:lnTo>
                <a:lnTo>
                  <a:pt x="21791" y="38079"/>
                </a:lnTo>
                <a:lnTo>
                  <a:pt x="23202" y="37828"/>
                </a:lnTo>
                <a:lnTo>
                  <a:pt x="24577" y="37471"/>
                </a:lnTo>
                <a:lnTo>
                  <a:pt x="25916" y="37025"/>
                </a:lnTo>
                <a:lnTo>
                  <a:pt x="27202" y="36471"/>
                </a:lnTo>
                <a:lnTo>
                  <a:pt x="28453" y="35846"/>
                </a:lnTo>
                <a:lnTo>
                  <a:pt x="29631" y="35114"/>
                </a:lnTo>
                <a:lnTo>
                  <a:pt x="30774" y="34310"/>
                </a:lnTo>
                <a:lnTo>
                  <a:pt x="31846" y="33417"/>
                </a:lnTo>
                <a:lnTo>
                  <a:pt x="32846" y="32470"/>
                </a:lnTo>
                <a:lnTo>
                  <a:pt x="33775" y="31434"/>
                </a:lnTo>
                <a:lnTo>
                  <a:pt x="34632" y="30327"/>
                </a:lnTo>
                <a:lnTo>
                  <a:pt x="35418" y="29166"/>
                </a:lnTo>
                <a:lnTo>
                  <a:pt x="36115" y="27934"/>
                </a:lnTo>
                <a:lnTo>
                  <a:pt x="36722" y="26648"/>
                </a:lnTo>
                <a:lnTo>
                  <a:pt x="37222" y="25308"/>
                </a:lnTo>
                <a:lnTo>
                  <a:pt x="37436" y="24630"/>
                </a:lnTo>
                <a:lnTo>
                  <a:pt x="37651" y="23933"/>
                </a:lnTo>
                <a:lnTo>
                  <a:pt x="37954" y="22522"/>
                </a:lnTo>
                <a:lnTo>
                  <a:pt x="38151" y="21129"/>
                </a:lnTo>
                <a:lnTo>
                  <a:pt x="38240" y="19718"/>
                </a:lnTo>
                <a:lnTo>
                  <a:pt x="38240" y="18325"/>
                </a:lnTo>
                <a:lnTo>
                  <a:pt x="38133" y="16932"/>
                </a:lnTo>
                <a:lnTo>
                  <a:pt x="37919" y="15557"/>
                </a:lnTo>
                <a:lnTo>
                  <a:pt x="37597" y="14199"/>
                </a:lnTo>
                <a:lnTo>
                  <a:pt x="37186" y="12860"/>
                </a:lnTo>
                <a:lnTo>
                  <a:pt x="36686" y="11574"/>
                </a:lnTo>
                <a:lnTo>
                  <a:pt x="36097" y="10323"/>
                </a:lnTo>
                <a:lnTo>
                  <a:pt x="35400" y="9109"/>
                </a:lnTo>
                <a:lnTo>
                  <a:pt x="34632" y="7930"/>
                </a:lnTo>
                <a:lnTo>
                  <a:pt x="33757" y="6823"/>
                </a:lnTo>
                <a:lnTo>
                  <a:pt x="32810" y="5769"/>
                </a:lnTo>
                <a:lnTo>
                  <a:pt x="31775" y="4787"/>
                </a:lnTo>
                <a:lnTo>
                  <a:pt x="31221" y="4322"/>
                </a:lnTo>
                <a:lnTo>
                  <a:pt x="30239" y="3572"/>
                </a:lnTo>
                <a:lnTo>
                  <a:pt x="28220" y="2286"/>
                </a:lnTo>
                <a:lnTo>
                  <a:pt x="26095" y="1304"/>
                </a:lnTo>
                <a:lnTo>
                  <a:pt x="23916" y="607"/>
                </a:lnTo>
                <a:lnTo>
                  <a:pt x="21701" y="179"/>
                </a:lnTo>
                <a:lnTo>
                  <a:pt x="19487"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4;p26">
            <a:extLst>
              <a:ext uri="{FF2B5EF4-FFF2-40B4-BE49-F238E27FC236}">
                <a16:creationId xmlns:a16="http://schemas.microsoft.com/office/drawing/2014/main" id="{6F2D639F-0BDA-75DE-4D4C-71A4E53C0C30}"/>
              </a:ext>
            </a:extLst>
          </p:cNvPr>
          <p:cNvSpPr/>
          <p:nvPr/>
        </p:nvSpPr>
        <p:spPr>
          <a:xfrm>
            <a:off x="4016903" y="2464244"/>
            <a:ext cx="1204553" cy="1204553"/>
          </a:xfrm>
          <a:custGeom>
            <a:avLst/>
            <a:gdLst/>
            <a:ahLst/>
            <a:cxnLst/>
            <a:rect l="l" t="t" r="r" b="b"/>
            <a:pathLst>
              <a:path w="38258" h="38258" extrusionOk="0">
                <a:moveTo>
                  <a:pt x="19165" y="411"/>
                </a:moveTo>
                <a:lnTo>
                  <a:pt x="19968" y="429"/>
                </a:lnTo>
                <a:lnTo>
                  <a:pt x="21558" y="554"/>
                </a:lnTo>
                <a:lnTo>
                  <a:pt x="23130" y="840"/>
                </a:lnTo>
                <a:lnTo>
                  <a:pt x="24684" y="1232"/>
                </a:lnTo>
                <a:lnTo>
                  <a:pt x="26184" y="1768"/>
                </a:lnTo>
                <a:lnTo>
                  <a:pt x="27631" y="2429"/>
                </a:lnTo>
                <a:lnTo>
                  <a:pt x="29024" y="3215"/>
                </a:lnTo>
                <a:lnTo>
                  <a:pt x="30345" y="4126"/>
                </a:lnTo>
                <a:lnTo>
                  <a:pt x="30971" y="4626"/>
                </a:lnTo>
                <a:lnTo>
                  <a:pt x="31631" y="5162"/>
                </a:lnTo>
                <a:lnTo>
                  <a:pt x="32828" y="6341"/>
                </a:lnTo>
                <a:lnTo>
                  <a:pt x="33900" y="7609"/>
                </a:lnTo>
                <a:lnTo>
                  <a:pt x="34864" y="8930"/>
                </a:lnTo>
                <a:lnTo>
                  <a:pt x="35686" y="10341"/>
                </a:lnTo>
                <a:lnTo>
                  <a:pt x="36382" y="11806"/>
                </a:lnTo>
                <a:lnTo>
                  <a:pt x="36954" y="13306"/>
                </a:lnTo>
                <a:lnTo>
                  <a:pt x="37382" y="14860"/>
                </a:lnTo>
                <a:lnTo>
                  <a:pt x="37686" y="16450"/>
                </a:lnTo>
                <a:lnTo>
                  <a:pt x="37847" y="18039"/>
                </a:lnTo>
                <a:lnTo>
                  <a:pt x="37865" y="19647"/>
                </a:lnTo>
                <a:lnTo>
                  <a:pt x="37758" y="21272"/>
                </a:lnTo>
                <a:lnTo>
                  <a:pt x="37507" y="22879"/>
                </a:lnTo>
                <a:lnTo>
                  <a:pt x="37097" y="24469"/>
                </a:lnTo>
                <a:lnTo>
                  <a:pt x="36561" y="26041"/>
                </a:lnTo>
                <a:lnTo>
                  <a:pt x="35864" y="27559"/>
                </a:lnTo>
                <a:lnTo>
                  <a:pt x="35471" y="28309"/>
                </a:lnTo>
                <a:lnTo>
                  <a:pt x="35043" y="29059"/>
                </a:lnTo>
                <a:lnTo>
                  <a:pt x="34078" y="30434"/>
                </a:lnTo>
                <a:lnTo>
                  <a:pt x="33025" y="31720"/>
                </a:lnTo>
                <a:lnTo>
                  <a:pt x="31864" y="32881"/>
                </a:lnTo>
                <a:lnTo>
                  <a:pt x="30631" y="33935"/>
                </a:lnTo>
                <a:lnTo>
                  <a:pt x="29310" y="34864"/>
                </a:lnTo>
                <a:lnTo>
                  <a:pt x="27916" y="35685"/>
                </a:lnTo>
                <a:lnTo>
                  <a:pt x="26470" y="36364"/>
                </a:lnTo>
                <a:lnTo>
                  <a:pt x="24952" y="36935"/>
                </a:lnTo>
                <a:lnTo>
                  <a:pt x="23416" y="37364"/>
                </a:lnTo>
                <a:lnTo>
                  <a:pt x="21826" y="37668"/>
                </a:lnTo>
                <a:lnTo>
                  <a:pt x="20219" y="37828"/>
                </a:lnTo>
                <a:lnTo>
                  <a:pt x="18575" y="37846"/>
                </a:lnTo>
                <a:lnTo>
                  <a:pt x="16950" y="37721"/>
                </a:lnTo>
                <a:lnTo>
                  <a:pt x="15307" y="37453"/>
                </a:lnTo>
                <a:lnTo>
                  <a:pt x="13682" y="37043"/>
                </a:lnTo>
                <a:lnTo>
                  <a:pt x="12878" y="36757"/>
                </a:lnTo>
                <a:lnTo>
                  <a:pt x="12074" y="36471"/>
                </a:lnTo>
                <a:lnTo>
                  <a:pt x="10556" y="35757"/>
                </a:lnTo>
                <a:lnTo>
                  <a:pt x="9109" y="34935"/>
                </a:lnTo>
                <a:lnTo>
                  <a:pt x="7770" y="33988"/>
                </a:lnTo>
                <a:lnTo>
                  <a:pt x="6520" y="32953"/>
                </a:lnTo>
                <a:lnTo>
                  <a:pt x="5376" y="31810"/>
                </a:lnTo>
                <a:lnTo>
                  <a:pt x="4341" y="30577"/>
                </a:lnTo>
                <a:lnTo>
                  <a:pt x="3412" y="29255"/>
                </a:lnTo>
                <a:lnTo>
                  <a:pt x="2590" y="27880"/>
                </a:lnTo>
                <a:lnTo>
                  <a:pt x="1912" y="26416"/>
                </a:lnTo>
                <a:lnTo>
                  <a:pt x="1340" y="24915"/>
                </a:lnTo>
                <a:lnTo>
                  <a:pt x="911" y="23344"/>
                </a:lnTo>
                <a:lnTo>
                  <a:pt x="608" y="21754"/>
                </a:lnTo>
                <a:lnTo>
                  <a:pt x="447" y="20111"/>
                </a:lnTo>
                <a:lnTo>
                  <a:pt x="429" y="18468"/>
                </a:lnTo>
                <a:lnTo>
                  <a:pt x="572" y="16789"/>
                </a:lnTo>
                <a:lnTo>
                  <a:pt x="697" y="15949"/>
                </a:lnTo>
                <a:lnTo>
                  <a:pt x="858" y="15110"/>
                </a:lnTo>
                <a:lnTo>
                  <a:pt x="1304" y="13485"/>
                </a:lnTo>
                <a:lnTo>
                  <a:pt x="1858" y="11931"/>
                </a:lnTo>
                <a:lnTo>
                  <a:pt x="2555" y="10448"/>
                </a:lnTo>
                <a:lnTo>
                  <a:pt x="3376" y="9037"/>
                </a:lnTo>
                <a:lnTo>
                  <a:pt x="4305" y="7716"/>
                </a:lnTo>
                <a:lnTo>
                  <a:pt x="5359" y="6483"/>
                </a:lnTo>
                <a:lnTo>
                  <a:pt x="6484" y="5340"/>
                </a:lnTo>
                <a:lnTo>
                  <a:pt x="7716" y="4304"/>
                </a:lnTo>
                <a:lnTo>
                  <a:pt x="9038" y="3376"/>
                </a:lnTo>
                <a:lnTo>
                  <a:pt x="10431" y="2554"/>
                </a:lnTo>
                <a:lnTo>
                  <a:pt x="11896" y="1875"/>
                </a:lnTo>
                <a:lnTo>
                  <a:pt x="13414" y="1304"/>
                </a:lnTo>
                <a:lnTo>
                  <a:pt x="15003" y="875"/>
                </a:lnTo>
                <a:lnTo>
                  <a:pt x="16629" y="572"/>
                </a:lnTo>
                <a:lnTo>
                  <a:pt x="18307" y="429"/>
                </a:lnTo>
                <a:lnTo>
                  <a:pt x="19165" y="411"/>
                </a:lnTo>
                <a:close/>
                <a:moveTo>
                  <a:pt x="19486" y="0"/>
                </a:moveTo>
                <a:lnTo>
                  <a:pt x="17272" y="107"/>
                </a:lnTo>
                <a:lnTo>
                  <a:pt x="15075" y="447"/>
                </a:lnTo>
                <a:lnTo>
                  <a:pt x="12949" y="1036"/>
                </a:lnTo>
                <a:lnTo>
                  <a:pt x="10895" y="1875"/>
                </a:lnTo>
                <a:lnTo>
                  <a:pt x="8949" y="2947"/>
                </a:lnTo>
                <a:lnTo>
                  <a:pt x="7109" y="4251"/>
                </a:lnTo>
                <a:lnTo>
                  <a:pt x="5448" y="5751"/>
                </a:lnTo>
                <a:lnTo>
                  <a:pt x="3948" y="7484"/>
                </a:lnTo>
                <a:lnTo>
                  <a:pt x="2644" y="9430"/>
                </a:lnTo>
                <a:lnTo>
                  <a:pt x="1572" y="11556"/>
                </a:lnTo>
                <a:lnTo>
                  <a:pt x="1126" y="12717"/>
                </a:lnTo>
                <a:lnTo>
                  <a:pt x="751" y="13878"/>
                </a:lnTo>
                <a:lnTo>
                  <a:pt x="233" y="16217"/>
                </a:lnTo>
                <a:lnTo>
                  <a:pt x="0" y="18539"/>
                </a:lnTo>
                <a:lnTo>
                  <a:pt x="72" y="20825"/>
                </a:lnTo>
                <a:lnTo>
                  <a:pt x="393" y="23058"/>
                </a:lnTo>
                <a:lnTo>
                  <a:pt x="983" y="25219"/>
                </a:lnTo>
                <a:lnTo>
                  <a:pt x="1822" y="27273"/>
                </a:lnTo>
                <a:lnTo>
                  <a:pt x="2876" y="29220"/>
                </a:lnTo>
                <a:lnTo>
                  <a:pt x="4162" y="31042"/>
                </a:lnTo>
                <a:lnTo>
                  <a:pt x="5627" y="32685"/>
                </a:lnTo>
                <a:lnTo>
                  <a:pt x="7288" y="34167"/>
                </a:lnTo>
                <a:lnTo>
                  <a:pt x="9127" y="35453"/>
                </a:lnTo>
                <a:lnTo>
                  <a:pt x="11110" y="36525"/>
                </a:lnTo>
                <a:lnTo>
                  <a:pt x="13235" y="37346"/>
                </a:lnTo>
                <a:lnTo>
                  <a:pt x="15503" y="37936"/>
                </a:lnTo>
                <a:lnTo>
                  <a:pt x="17879" y="38221"/>
                </a:lnTo>
                <a:lnTo>
                  <a:pt x="19111" y="38257"/>
                </a:lnTo>
                <a:lnTo>
                  <a:pt x="20094" y="38239"/>
                </a:lnTo>
                <a:lnTo>
                  <a:pt x="21076" y="38150"/>
                </a:lnTo>
                <a:lnTo>
                  <a:pt x="21790" y="38079"/>
                </a:lnTo>
                <a:lnTo>
                  <a:pt x="23201" y="37828"/>
                </a:lnTo>
                <a:lnTo>
                  <a:pt x="24577" y="37471"/>
                </a:lnTo>
                <a:lnTo>
                  <a:pt x="25916" y="37025"/>
                </a:lnTo>
                <a:lnTo>
                  <a:pt x="27202" y="36471"/>
                </a:lnTo>
                <a:lnTo>
                  <a:pt x="28452" y="35846"/>
                </a:lnTo>
                <a:lnTo>
                  <a:pt x="29649" y="35114"/>
                </a:lnTo>
                <a:lnTo>
                  <a:pt x="30774" y="34310"/>
                </a:lnTo>
                <a:lnTo>
                  <a:pt x="31846" y="33417"/>
                </a:lnTo>
                <a:lnTo>
                  <a:pt x="32846" y="32470"/>
                </a:lnTo>
                <a:lnTo>
                  <a:pt x="33775" y="31434"/>
                </a:lnTo>
                <a:lnTo>
                  <a:pt x="34632" y="30327"/>
                </a:lnTo>
                <a:lnTo>
                  <a:pt x="35418" y="29166"/>
                </a:lnTo>
                <a:lnTo>
                  <a:pt x="36114" y="27934"/>
                </a:lnTo>
                <a:lnTo>
                  <a:pt x="36722" y="26648"/>
                </a:lnTo>
                <a:lnTo>
                  <a:pt x="37240" y="25308"/>
                </a:lnTo>
                <a:lnTo>
                  <a:pt x="37454" y="24630"/>
                </a:lnTo>
                <a:lnTo>
                  <a:pt x="37650" y="23933"/>
                </a:lnTo>
                <a:lnTo>
                  <a:pt x="37954" y="22522"/>
                </a:lnTo>
                <a:lnTo>
                  <a:pt x="38150" y="21129"/>
                </a:lnTo>
                <a:lnTo>
                  <a:pt x="38258" y="19718"/>
                </a:lnTo>
                <a:lnTo>
                  <a:pt x="38240" y="18325"/>
                </a:lnTo>
                <a:lnTo>
                  <a:pt x="38133" y="16932"/>
                </a:lnTo>
                <a:lnTo>
                  <a:pt x="37918" y="15557"/>
                </a:lnTo>
                <a:lnTo>
                  <a:pt x="37615" y="14199"/>
                </a:lnTo>
                <a:lnTo>
                  <a:pt x="37204" y="12860"/>
                </a:lnTo>
                <a:lnTo>
                  <a:pt x="36704" y="11574"/>
                </a:lnTo>
                <a:lnTo>
                  <a:pt x="36097" y="10323"/>
                </a:lnTo>
                <a:lnTo>
                  <a:pt x="35418" y="9109"/>
                </a:lnTo>
                <a:lnTo>
                  <a:pt x="34632" y="7930"/>
                </a:lnTo>
                <a:lnTo>
                  <a:pt x="33775" y="6823"/>
                </a:lnTo>
                <a:lnTo>
                  <a:pt x="32810" y="5769"/>
                </a:lnTo>
                <a:lnTo>
                  <a:pt x="31774" y="4787"/>
                </a:lnTo>
                <a:lnTo>
                  <a:pt x="31221" y="4322"/>
                </a:lnTo>
                <a:lnTo>
                  <a:pt x="30256" y="3572"/>
                </a:lnTo>
                <a:lnTo>
                  <a:pt x="28220" y="2286"/>
                </a:lnTo>
                <a:lnTo>
                  <a:pt x="26113" y="1304"/>
                </a:lnTo>
                <a:lnTo>
                  <a:pt x="23934" y="607"/>
                </a:lnTo>
                <a:lnTo>
                  <a:pt x="21719" y="179"/>
                </a:lnTo>
                <a:lnTo>
                  <a:pt x="19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5;p26">
            <a:extLst>
              <a:ext uri="{FF2B5EF4-FFF2-40B4-BE49-F238E27FC236}">
                <a16:creationId xmlns:a16="http://schemas.microsoft.com/office/drawing/2014/main" id="{1BB4EBAA-605D-9DC9-DA73-06E10DBF59A8}"/>
              </a:ext>
            </a:extLst>
          </p:cNvPr>
          <p:cNvSpPr/>
          <p:nvPr/>
        </p:nvSpPr>
        <p:spPr>
          <a:xfrm>
            <a:off x="2388373" y="2464244"/>
            <a:ext cx="1204553" cy="1204553"/>
          </a:xfrm>
          <a:custGeom>
            <a:avLst/>
            <a:gdLst/>
            <a:ahLst/>
            <a:cxnLst/>
            <a:rect l="l" t="t" r="r" b="b"/>
            <a:pathLst>
              <a:path w="38258" h="38258" extrusionOk="0">
                <a:moveTo>
                  <a:pt x="19165" y="411"/>
                </a:moveTo>
                <a:lnTo>
                  <a:pt x="19969" y="429"/>
                </a:lnTo>
                <a:lnTo>
                  <a:pt x="21558" y="554"/>
                </a:lnTo>
                <a:lnTo>
                  <a:pt x="23148" y="840"/>
                </a:lnTo>
                <a:lnTo>
                  <a:pt x="24684" y="1232"/>
                </a:lnTo>
                <a:lnTo>
                  <a:pt x="26184" y="1768"/>
                </a:lnTo>
                <a:lnTo>
                  <a:pt x="27631" y="2429"/>
                </a:lnTo>
                <a:lnTo>
                  <a:pt x="29024" y="3215"/>
                </a:lnTo>
                <a:lnTo>
                  <a:pt x="30345" y="4126"/>
                </a:lnTo>
                <a:lnTo>
                  <a:pt x="30988" y="4626"/>
                </a:lnTo>
                <a:lnTo>
                  <a:pt x="31631" y="5162"/>
                </a:lnTo>
                <a:lnTo>
                  <a:pt x="32828" y="6341"/>
                </a:lnTo>
                <a:lnTo>
                  <a:pt x="33918" y="7609"/>
                </a:lnTo>
                <a:lnTo>
                  <a:pt x="34864" y="8930"/>
                </a:lnTo>
                <a:lnTo>
                  <a:pt x="35686" y="10341"/>
                </a:lnTo>
                <a:lnTo>
                  <a:pt x="36382" y="11806"/>
                </a:lnTo>
                <a:lnTo>
                  <a:pt x="36954" y="13306"/>
                </a:lnTo>
                <a:lnTo>
                  <a:pt x="37382" y="14860"/>
                </a:lnTo>
                <a:lnTo>
                  <a:pt x="37686" y="16450"/>
                </a:lnTo>
                <a:lnTo>
                  <a:pt x="37847" y="18039"/>
                </a:lnTo>
                <a:lnTo>
                  <a:pt x="37883" y="19647"/>
                </a:lnTo>
                <a:lnTo>
                  <a:pt x="37758" y="21272"/>
                </a:lnTo>
                <a:lnTo>
                  <a:pt x="37508" y="22879"/>
                </a:lnTo>
                <a:lnTo>
                  <a:pt x="37115" y="24469"/>
                </a:lnTo>
                <a:lnTo>
                  <a:pt x="36561" y="26041"/>
                </a:lnTo>
                <a:lnTo>
                  <a:pt x="35882" y="27559"/>
                </a:lnTo>
                <a:lnTo>
                  <a:pt x="35471" y="28309"/>
                </a:lnTo>
                <a:lnTo>
                  <a:pt x="35043" y="29059"/>
                </a:lnTo>
                <a:lnTo>
                  <a:pt x="34096" y="30434"/>
                </a:lnTo>
                <a:lnTo>
                  <a:pt x="33025" y="31720"/>
                </a:lnTo>
                <a:lnTo>
                  <a:pt x="31881" y="32881"/>
                </a:lnTo>
                <a:lnTo>
                  <a:pt x="30631" y="33935"/>
                </a:lnTo>
                <a:lnTo>
                  <a:pt x="29310" y="34864"/>
                </a:lnTo>
                <a:lnTo>
                  <a:pt x="27916" y="35685"/>
                </a:lnTo>
                <a:lnTo>
                  <a:pt x="26470" y="36364"/>
                </a:lnTo>
                <a:lnTo>
                  <a:pt x="24969" y="36935"/>
                </a:lnTo>
                <a:lnTo>
                  <a:pt x="23416" y="37364"/>
                </a:lnTo>
                <a:lnTo>
                  <a:pt x="21826" y="37668"/>
                </a:lnTo>
                <a:lnTo>
                  <a:pt x="20219" y="37828"/>
                </a:lnTo>
                <a:lnTo>
                  <a:pt x="18593" y="37846"/>
                </a:lnTo>
                <a:lnTo>
                  <a:pt x="16950" y="37721"/>
                </a:lnTo>
                <a:lnTo>
                  <a:pt x="15307" y="37453"/>
                </a:lnTo>
                <a:lnTo>
                  <a:pt x="13682" y="37043"/>
                </a:lnTo>
                <a:lnTo>
                  <a:pt x="12878" y="36757"/>
                </a:lnTo>
                <a:lnTo>
                  <a:pt x="12092" y="36471"/>
                </a:lnTo>
                <a:lnTo>
                  <a:pt x="10556" y="35757"/>
                </a:lnTo>
                <a:lnTo>
                  <a:pt x="9127" y="34935"/>
                </a:lnTo>
                <a:lnTo>
                  <a:pt x="7770" y="33988"/>
                </a:lnTo>
                <a:lnTo>
                  <a:pt x="6520" y="32953"/>
                </a:lnTo>
                <a:lnTo>
                  <a:pt x="5376" y="31810"/>
                </a:lnTo>
                <a:lnTo>
                  <a:pt x="4341" y="30577"/>
                </a:lnTo>
                <a:lnTo>
                  <a:pt x="3412" y="29255"/>
                </a:lnTo>
                <a:lnTo>
                  <a:pt x="2608" y="27880"/>
                </a:lnTo>
                <a:lnTo>
                  <a:pt x="1912" y="26416"/>
                </a:lnTo>
                <a:lnTo>
                  <a:pt x="1340" y="24915"/>
                </a:lnTo>
                <a:lnTo>
                  <a:pt x="911" y="23344"/>
                </a:lnTo>
                <a:lnTo>
                  <a:pt x="608" y="21754"/>
                </a:lnTo>
                <a:lnTo>
                  <a:pt x="447" y="20111"/>
                </a:lnTo>
                <a:lnTo>
                  <a:pt x="447" y="18468"/>
                </a:lnTo>
                <a:lnTo>
                  <a:pt x="572" y="16789"/>
                </a:lnTo>
                <a:lnTo>
                  <a:pt x="715" y="15949"/>
                </a:lnTo>
                <a:lnTo>
                  <a:pt x="876" y="15110"/>
                </a:lnTo>
                <a:lnTo>
                  <a:pt x="1304" y="13485"/>
                </a:lnTo>
                <a:lnTo>
                  <a:pt x="1876" y="11931"/>
                </a:lnTo>
                <a:lnTo>
                  <a:pt x="2572" y="10448"/>
                </a:lnTo>
                <a:lnTo>
                  <a:pt x="3394" y="9037"/>
                </a:lnTo>
                <a:lnTo>
                  <a:pt x="4323" y="7716"/>
                </a:lnTo>
                <a:lnTo>
                  <a:pt x="5359" y="6483"/>
                </a:lnTo>
                <a:lnTo>
                  <a:pt x="6502" y="5340"/>
                </a:lnTo>
                <a:lnTo>
                  <a:pt x="7716" y="4304"/>
                </a:lnTo>
                <a:lnTo>
                  <a:pt x="9038" y="3376"/>
                </a:lnTo>
                <a:lnTo>
                  <a:pt x="10431" y="2554"/>
                </a:lnTo>
                <a:lnTo>
                  <a:pt x="11896" y="1875"/>
                </a:lnTo>
                <a:lnTo>
                  <a:pt x="13414" y="1304"/>
                </a:lnTo>
                <a:lnTo>
                  <a:pt x="15003" y="875"/>
                </a:lnTo>
                <a:lnTo>
                  <a:pt x="16629" y="572"/>
                </a:lnTo>
                <a:lnTo>
                  <a:pt x="18307" y="429"/>
                </a:lnTo>
                <a:lnTo>
                  <a:pt x="19165" y="411"/>
                </a:lnTo>
                <a:close/>
                <a:moveTo>
                  <a:pt x="19486" y="0"/>
                </a:moveTo>
                <a:lnTo>
                  <a:pt x="17272" y="107"/>
                </a:lnTo>
                <a:lnTo>
                  <a:pt x="15075" y="447"/>
                </a:lnTo>
                <a:lnTo>
                  <a:pt x="12949" y="1036"/>
                </a:lnTo>
                <a:lnTo>
                  <a:pt x="10895" y="1875"/>
                </a:lnTo>
                <a:lnTo>
                  <a:pt x="8949" y="2947"/>
                </a:lnTo>
                <a:lnTo>
                  <a:pt x="7127" y="4251"/>
                </a:lnTo>
                <a:lnTo>
                  <a:pt x="5448" y="5751"/>
                </a:lnTo>
                <a:lnTo>
                  <a:pt x="3948" y="7484"/>
                </a:lnTo>
                <a:lnTo>
                  <a:pt x="2662" y="9430"/>
                </a:lnTo>
                <a:lnTo>
                  <a:pt x="1572" y="11556"/>
                </a:lnTo>
                <a:lnTo>
                  <a:pt x="1144" y="12717"/>
                </a:lnTo>
                <a:lnTo>
                  <a:pt x="751" y="13878"/>
                </a:lnTo>
                <a:lnTo>
                  <a:pt x="233" y="16217"/>
                </a:lnTo>
                <a:lnTo>
                  <a:pt x="0" y="18539"/>
                </a:lnTo>
                <a:lnTo>
                  <a:pt x="72" y="20825"/>
                </a:lnTo>
                <a:lnTo>
                  <a:pt x="411" y="23058"/>
                </a:lnTo>
                <a:lnTo>
                  <a:pt x="1001" y="25219"/>
                </a:lnTo>
                <a:lnTo>
                  <a:pt x="1822" y="27273"/>
                </a:lnTo>
                <a:lnTo>
                  <a:pt x="2894" y="29220"/>
                </a:lnTo>
                <a:lnTo>
                  <a:pt x="4162" y="31042"/>
                </a:lnTo>
                <a:lnTo>
                  <a:pt x="5627" y="32685"/>
                </a:lnTo>
                <a:lnTo>
                  <a:pt x="7288" y="34167"/>
                </a:lnTo>
                <a:lnTo>
                  <a:pt x="9127" y="35453"/>
                </a:lnTo>
                <a:lnTo>
                  <a:pt x="11110" y="36525"/>
                </a:lnTo>
                <a:lnTo>
                  <a:pt x="13235" y="37346"/>
                </a:lnTo>
                <a:lnTo>
                  <a:pt x="15503" y="37936"/>
                </a:lnTo>
                <a:lnTo>
                  <a:pt x="17879" y="38221"/>
                </a:lnTo>
                <a:lnTo>
                  <a:pt x="19111" y="38257"/>
                </a:lnTo>
                <a:lnTo>
                  <a:pt x="20094" y="38239"/>
                </a:lnTo>
                <a:lnTo>
                  <a:pt x="21076" y="38150"/>
                </a:lnTo>
                <a:lnTo>
                  <a:pt x="21808" y="38079"/>
                </a:lnTo>
                <a:lnTo>
                  <a:pt x="23219" y="37828"/>
                </a:lnTo>
                <a:lnTo>
                  <a:pt x="24594" y="37471"/>
                </a:lnTo>
                <a:lnTo>
                  <a:pt x="25916" y="37025"/>
                </a:lnTo>
                <a:lnTo>
                  <a:pt x="27220" y="36471"/>
                </a:lnTo>
                <a:lnTo>
                  <a:pt x="28452" y="35846"/>
                </a:lnTo>
                <a:lnTo>
                  <a:pt x="29649" y="35114"/>
                </a:lnTo>
                <a:lnTo>
                  <a:pt x="30774" y="34310"/>
                </a:lnTo>
                <a:lnTo>
                  <a:pt x="31846" y="33417"/>
                </a:lnTo>
                <a:lnTo>
                  <a:pt x="32846" y="32470"/>
                </a:lnTo>
                <a:lnTo>
                  <a:pt x="33793" y="31434"/>
                </a:lnTo>
                <a:lnTo>
                  <a:pt x="34650" y="30327"/>
                </a:lnTo>
                <a:lnTo>
                  <a:pt x="35418" y="29166"/>
                </a:lnTo>
                <a:lnTo>
                  <a:pt x="36114" y="27934"/>
                </a:lnTo>
                <a:lnTo>
                  <a:pt x="36722" y="26648"/>
                </a:lnTo>
                <a:lnTo>
                  <a:pt x="37240" y="25308"/>
                </a:lnTo>
                <a:lnTo>
                  <a:pt x="37454" y="24630"/>
                </a:lnTo>
                <a:lnTo>
                  <a:pt x="37650" y="23933"/>
                </a:lnTo>
                <a:lnTo>
                  <a:pt x="37954" y="22522"/>
                </a:lnTo>
                <a:lnTo>
                  <a:pt x="38168" y="21129"/>
                </a:lnTo>
                <a:lnTo>
                  <a:pt x="38258" y="19718"/>
                </a:lnTo>
                <a:lnTo>
                  <a:pt x="38240" y="18325"/>
                </a:lnTo>
                <a:lnTo>
                  <a:pt x="38133" y="16932"/>
                </a:lnTo>
                <a:lnTo>
                  <a:pt x="37918" y="15557"/>
                </a:lnTo>
                <a:lnTo>
                  <a:pt x="37615" y="14199"/>
                </a:lnTo>
                <a:lnTo>
                  <a:pt x="37204" y="12860"/>
                </a:lnTo>
                <a:lnTo>
                  <a:pt x="36704" y="11574"/>
                </a:lnTo>
                <a:lnTo>
                  <a:pt x="36114" y="10323"/>
                </a:lnTo>
                <a:lnTo>
                  <a:pt x="35418" y="9109"/>
                </a:lnTo>
                <a:lnTo>
                  <a:pt x="34632" y="7930"/>
                </a:lnTo>
                <a:lnTo>
                  <a:pt x="33775" y="6823"/>
                </a:lnTo>
                <a:lnTo>
                  <a:pt x="32810" y="5769"/>
                </a:lnTo>
                <a:lnTo>
                  <a:pt x="31774" y="4787"/>
                </a:lnTo>
                <a:lnTo>
                  <a:pt x="31221" y="4322"/>
                </a:lnTo>
                <a:lnTo>
                  <a:pt x="30256" y="3572"/>
                </a:lnTo>
                <a:lnTo>
                  <a:pt x="28220" y="2286"/>
                </a:lnTo>
                <a:lnTo>
                  <a:pt x="26113" y="1304"/>
                </a:lnTo>
                <a:lnTo>
                  <a:pt x="23934" y="607"/>
                </a:lnTo>
                <a:lnTo>
                  <a:pt x="21719" y="179"/>
                </a:lnTo>
                <a:lnTo>
                  <a:pt x="19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6;p26">
            <a:extLst>
              <a:ext uri="{FF2B5EF4-FFF2-40B4-BE49-F238E27FC236}">
                <a16:creationId xmlns:a16="http://schemas.microsoft.com/office/drawing/2014/main" id="{BBEDE032-B61B-0A78-2B36-B2F8187D8028}"/>
              </a:ext>
            </a:extLst>
          </p:cNvPr>
          <p:cNvSpPr/>
          <p:nvPr/>
        </p:nvSpPr>
        <p:spPr>
          <a:xfrm>
            <a:off x="754774" y="2464244"/>
            <a:ext cx="1204553" cy="1204553"/>
          </a:xfrm>
          <a:custGeom>
            <a:avLst/>
            <a:gdLst/>
            <a:ahLst/>
            <a:cxnLst/>
            <a:rect l="l" t="t" r="r" b="b"/>
            <a:pathLst>
              <a:path w="38258" h="38258" extrusionOk="0">
                <a:moveTo>
                  <a:pt x="19165" y="411"/>
                </a:moveTo>
                <a:lnTo>
                  <a:pt x="19969" y="429"/>
                </a:lnTo>
                <a:lnTo>
                  <a:pt x="21576" y="554"/>
                </a:lnTo>
                <a:lnTo>
                  <a:pt x="23148" y="840"/>
                </a:lnTo>
                <a:lnTo>
                  <a:pt x="24684" y="1232"/>
                </a:lnTo>
                <a:lnTo>
                  <a:pt x="26184" y="1768"/>
                </a:lnTo>
                <a:lnTo>
                  <a:pt x="27631" y="2429"/>
                </a:lnTo>
                <a:lnTo>
                  <a:pt x="29024" y="3215"/>
                </a:lnTo>
                <a:lnTo>
                  <a:pt x="30346" y="4126"/>
                </a:lnTo>
                <a:lnTo>
                  <a:pt x="30989" y="4626"/>
                </a:lnTo>
                <a:lnTo>
                  <a:pt x="31632" y="5162"/>
                </a:lnTo>
                <a:lnTo>
                  <a:pt x="32828" y="6341"/>
                </a:lnTo>
                <a:lnTo>
                  <a:pt x="33918" y="7609"/>
                </a:lnTo>
                <a:lnTo>
                  <a:pt x="34864" y="8930"/>
                </a:lnTo>
                <a:lnTo>
                  <a:pt x="35686" y="10341"/>
                </a:lnTo>
                <a:lnTo>
                  <a:pt x="36383" y="11806"/>
                </a:lnTo>
                <a:lnTo>
                  <a:pt x="36954" y="13306"/>
                </a:lnTo>
                <a:lnTo>
                  <a:pt x="37383" y="14860"/>
                </a:lnTo>
                <a:lnTo>
                  <a:pt x="37686" y="16432"/>
                </a:lnTo>
                <a:lnTo>
                  <a:pt x="37847" y="18039"/>
                </a:lnTo>
                <a:lnTo>
                  <a:pt x="37883" y="19647"/>
                </a:lnTo>
                <a:lnTo>
                  <a:pt x="37758" y="21272"/>
                </a:lnTo>
                <a:lnTo>
                  <a:pt x="37508" y="22879"/>
                </a:lnTo>
                <a:lnTo>
                  <a:pt x="37115" y="24469"/>
                </a:lnTo>
                <a:lnTo>
                  <a:pt x="36561" y="26023"/>
                </a:lnTo>
                <a:lnTo>
                  <a:pt x="35882" y="27559"/>
                </a:lnTo>
                <a:lnTo>
                  <a:pt x="35472" y="28309"/>
                </a:lnTo>
                <a:lnTo>
                  <a:pt x="35043" y="29041"/>
                </a:lnTo>
                <a:lnTo>
                  <a:pt x="34096" y="30434"/>
                </a:lnTo>
                <a:lnTo>
                  <a:pt x="33025" y="31702"/>
                </a:lnTo>
                <a:lnTo>
                  <a:pt x="31882" y="32863"/>
                </a:lnTo>
                <a:lnTo>
                  <a:pt x="30631" y="33917"/>
                </a:lnTo>
                <a:lnTo>
                  <a:pt x="29310" y="34864"/>
                </a:lnTo>
                <a:lnTo>
                  <a:pt x="27917" y="35667"/>
                </a:lnTo>
                <a:lnTo>
                  <a:pt x="26470" y="36364"/>
                </a:lnTo>
                <a:lnTo>
                  <a:pt x="24970" y="36918"/>
                </a:lnTo>
                <a:lnTo>
                  <a:pt x="23416" y="37364"/>
                </a:lnTo>
                <a:lnTo>
                  <a:pt x="21826" y="37650"/>
                </a:lnTo>
                <a:lnTo>
                  <a:pt x="20219" y="37811"/>
                </a:lnTo>
                <a:lnTo>
                  <a:pt x="18594" y="37846"/>
                </a:lnTo>
                <a:lnTo>
                  <a:pt x="16950" y="37721"/>
                </a:lnTo>
                <a:lnTo>
                  <a:pt x="15325" y="37453"/>
                </a:lnTo>
                <a:lnTo>
                  <a:pt x="13700" y="37025"/>
                </a:lnTo>
                <a:lnTo>
                  <a:pt x="12896" y="36757"/>
                </a:lnTo>
                <a:lnTo>
                  <a:pt x="12092" y="36453"/>
                </a:lnTo>
                <a:lnTo>
                  <a:pt x="10556" y="35757"/>
                </a:lnTo>
                <a:lnTo>
                  <a:pt x="9127" y="34935"/>
                </a:lnTo>
                <a:lnTo>
                  <a:pt x="7788" y="33988"/>
                </a:lnTo>
                <a:lnTo>
                  <a:pt x="6538" y="32953"/>
                </a:lnTo>
                <a:lnTo>
                  <a:pt x="5395" y="31810"/>
                </a:lnTo>
                <a:lnTo>
                  <a:pt x="4341" y="30577"/>
                </a:lnTo>
                <a:lnTo>
                  <a:pt x="3412" y="29255"/>
                </a:lnTo>
                <a:lnTo>
                  <a:pt x="2608" y="27862"/>
                </a:lnTo>
                <a:lnTo>
                  <a:pt x="1912" y="26416"/>
                </a:lnTo>
                <a:lnTo>
                  <a:pt x="1358" y="24915"/>
                </a:lnTo>
                <a:lnTo>
                  <a:pt x="912" y="23344"/>
                </a:lnTo>
                <a:lnTo>
                  <a:pt x="626" y="21754"/>
                </a:lnTo>
                <a:lnTo>
                  <a:pt x="465" y="20111"/>
                </a:lnTo>
                <a:lnTo>
                  <a:pt x="447" y="18450"/>
                </a:lnTo>
                <a:lnTo>
                  <a:pt x="590" y="16789"/>
                </a:lnTo>
                <a:lnTo>
                  <a:pt x="715" y="15949"/>
                </a:lnTo>
                <a:lnTo>
                  <a:pt x="876" y="15110"/>
                </a:lnTo>
                <a:lnTo>
                  <a:pt x="1305" y="13485"/>
                </a:lnTo>
                <a:lnTo>
                  <a:pt x="1876" y="11931"/>
                </a:lnTo>
                <a:lnTo>
                  <a:pt x="2573" y="10448"/>
                </a:lnTo>
                <a:lnTo>
                  <a:pt x="3394" y="9037"/>
                </a:lnTo>
                <a:lnTo>
                  <a:pt x="4323" y="7716"/>
                </a:lnTo>
                <a:lnTo>
                  <a:pt x="5359" y="6483"/>
                </a:lnTo>
                <a:lnTo>
                  <a:pt x="6502" y="5340"/>
                </a:lnTo>
                <a:lnTo>
                  <a:pt x="7734" y="4304"/>
                </a:lnTo>
                <a:lnTo>
                  <a:pt x="9038" y="3376"/>
                </a:lnTo>
                <a:lnTo>
                  <a:pt x="10431" y="2572"/>
                </a:lnTo>
                <a:lnTo>
                  <a:pt x="11896" y="1875"/>
                </a:lnTo>
                <a:lnTo>
                  <a:pt x="13432" y="1304"/>
                </a:lnTo>
                <a:lnTo>
                  <a:pt x="15004" y="875"/>
                </a:lnTo>
                <a:lnTo>
                  <a:pt x="16647" y="572"/>
                </a:lnTo>
                <a:lnTo>
                  <a:pt x="18308" y="429"/>
                </a:lnTo>
                <a:lnTo>
                  <a:pt x="19165" y="411"/>
                </a:lnTo>
                <a:close/>
                <a:moveTo>
                  <a:pt x="19487" y="0"/>
                </a:moveTo>
                <a:lnTo>
                  <a:pt x="17272" y="107"/>
                </a:lnTo>
                <a:lnTo>
                  <a:pt x="15075" y="447"/>
                </a:lnTo>
                <a:lnTo>
                  <a:pt x="12950" y="1036"/>
                </a:lnTo>
                <a:lnTo>
                  <a:pt x="10896" y="1875"/>
                </a:lnTo>
                <a:lnTo>
                  <a:pt x="8949" y="2947"/>
                </a:lnTo>
                <a:lnTo>
                  <a:pt x="7127" y="4251"/>
                </a:lnTo>
                <a:lnTo>
                  <a:pt x="5448" y="5751"/>
                </a:lnTo>
                <a:lnTo>
                  <a:pt x="3948" y="7484"/>
                </a:lnTo>
                <a:lnTo>
                  <a:pt x="2662" y="9430"/>
                </a:lnTo>
                <a:lnTo>
                  <a:pt x="1572" y="11556"/>
                </a:lnTo>
                <a:lnTo>
                  <a:pt x="1144" y="12717"/>
                </a:lnTo>
                <a:lnTo>
                  <a:pt x="751" y="13878"/>
                </a:lnTo>
                <a:lnTo>
                  <a:pt x="233" y="16217"/>
                </a:lnTo>
                <a:lnTo>
                  <a:pt x="1" y="18539"/>
                </a:lnTo>
                <a:lnTo>
                  <a:pt x="72" y="20825"/>
                </a:lnTo>
                <a:lnTo>
                  <a:pt x="412" y="23058"/>
                </a:lnTo>
                <a:lnTo>
                  <a:pt x="1001" y="25219"/>
                </a:lnTo>
                <a:lnTo>
                  <a:pt x="1823" y="27273"/>
                </a:lnTo>
                <a:lnTo>
                  <a:pt x="2894" y="29220"/>
                </a:lnTo>
                <a:lnTo>
                  <a:pt x="4162" y="31042"/>
                </a:lnTo>
                <a:lnTo>
                  <a:pt x="5645" y="32685"/>
                </a:lnTo>
                <a:lnTo>
                  <a:pt x="7288" y="34167"/>
                </a:lnTo>
                <a:lnTo>
                  <a:pt x="9127" y="35453"/>
                </a:lnTo>
                <a:lnTo>
                  <a:pt x="11110" y="36525"/>
                </a:lnTo>
                <a:lnTo>
                  <a:pt x="13253" y="37346"/>
                </a:lnTo>
                <a:lnTo>
                  <a:pt x="15504" y="37936"/>
                </a:lnTo>
                <a:lnTo>
                  <a:pt x="17879" y="38221"/>
                </a:lnTo>
                <a:lnTo>
                  <a:pt x="19111" y="38257"/>
                </a:lnTo>
                <a:lnTo>
                  <a:pt x="20094" y="38239"/>
                </a:lnTo>
                <a:lnTo>
                  <a:pt x="21076" y="38150"/>
                </a:lnTo>
                <a:lnTo>
                  <a:pt x="21791" y="38079"/>
                </a:lnTo>
                <a:lnTo>
                  <a:pt x="23202" y="37828"/>
                </a:lnTo>
                <a:lnTo>
                  <a:pt x="24577" y="37471"/>
                </a:lnTo>
                <a:lnTo>
                  <a:pt x="25916" y="37025"/>
                </a:lnTo>
                <a:lnTo>
                  <a:pt x="27202" y="36471"/>
                </a:lnTo>
                <a:lnTo>
                  <a:pt x="28453" y="35846"/>
                </a:lnTo>
                <a:lnTo>
                  <a:pt x="29649" y="35114"/>
                </a:lnTo>
                <a:lnTo>
                  <a:pt x="30774" y="34310"/>
                </a:lnTo>
                <a:lnTo>
                  <a:pt x="31846" y="33435"/>
                </a:lnTo>
                <a:lnTo>
                  <a:pt x="32846" y="32470"/>
                </a:lnTo>
                <a:lnTo>
                  <a:pt x="33775" y="31434"/>
                </a:lnTo>
                <a:lnTo>
                  <a:pt x="34650" y="30327"/>
                </a:lnTo>
                <a:lnTo>
                  <a:pt x="35418" y="29166"/>
                </a:lnTo>
                <a:lnTo>
                  <a:pt x="36115" y="27934"/>
                </a:lnTo>
                <a:lnTo>
                  <a:pt x="36722" y="26666"/>
                </a:lnTo>
                <a:lnTo>
                  <a:pt x="37240" y="25326"/>
                </a:lnTo>
                <a:lnTo>
                  <a:pt x="37454" y="24630"/>
                </a:lnTo>
                <a:lnTo>
                  <a:pt x="37651" y="23933"/>
                </a:lnTo>
                <a:lnTo>
                  <a:pt x="37954" y="22540"/>
                </a:lnTo>
                <a:lnTo>
                  <a:pt x="38151" y="21129"/>
                </a:lnTo>
                <a:lnTo>
                  <a:pt x="38258" y="19718"/>
                </a:lnTo>
                <a:lnTo>
                  <a:pt x="38240" y="18325"/>
                </a:lnTo>
                <a:lnTo>
                  <a:pt x="38133" y="16932"/>
                </a:lnTo>
                <a:lnTo>
                  <a:pt x="37919" y="15557"/>
                </a:lnTo>
                <a:lnTo>
                  <a:pt x="37615" y="14199"/>
                </a:lnTo>
                <a:lnTo>
                  <a:pt x="37204" y="12877"/>
                </a:lnTo>
                <a:lnTo>
                  <a:pt x="36704" y="11574"/>
                </a:lnTo>
                <a:lnTo>
                  <a:pt x="36115" y="10323"/>
                </a:lnTo>
                <a:lnTo>
                  <a:pt x="35418" y="9109"/>
                </a:lnTo>
                <a:lnTo>
                  <a:pt x="34632" y="7930"/>
                </a:lnTo>
                <a:lnTo>
                  <a:pt x="33775" y="6823"/>
                </a:lnTo>
                <a:lnTo>
                  <a:pt x="32810" y="5769"/>
                </a:lnTo>
                <a:lnTo>
                  <a:pt x="31775" y="4787"/>
                </a:lnTo>
                <a:lnTo>
                  <a:pt x="31221" y="4322"/>
                </a:lnTo>
                <a:lnTo>
                  <a:pt x="30256" y="3572"/>
                </a:lnTo>
                <a:lnTo>
                  <a:pt x="28220" y="2286"/>
                </a:lnTo>
                <a:lnTo>
                  <a:pt x="26113" y="1304"/>
                </a:lnTo>
                <a:lnTo>
                  <a:pt x="23934" y="607"/>
                </a:lnTo>
                <a:lnTo>
                  <a:pt x="21719" y="179"/>
                </a:lnTo>
                <a:lnTo>
                  <a:pt x="19487" y="0"/>
                </a:lnTo>
                <a:close/>
              </a:path>
            </a:pathLst>
          </a:custGeom>
          <a:solidFill>
            <a:srgbClr val="3F6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7;p26">
            <a:extLst>
              <a:ext uri="{FF2B5EF4-FFF2-40B4-BE49-F238E27FC236}">
                <a16:creationId xmlns:a16="http://schemas.microsoft.com/office/drawing/2014/main" id="{D691815D-A2D2-F0E5-BA2C-EC60CA384DAE}"/>
              </a:ext>
            </a:extLst>
          </p:cNvPr>
          <p:cNvSpPr/>
          <p:nvPr/>
        </p:nvSpPr>
        <p:spPr>
          <a:xfrm>
            <a:off x="1312625" y="2192623"/>
            <a:ext cx="107994" cy="107427"/>
          </a:xfrm>
          <a:custGeom>
            <a:avLst/>
            <a:gdLst/>
            <a:ahLst/>
            <a:cxnLst/>
            <a:rect l="l" t="t" r="r" b="b"/>
            <a:pathLst>
              <a:path w="3430" h="3412" extrusionOk="0">
                <a:moveTo>
                  <a:pt x="1429" y="0"/>
                </a:moveTo>
                <a:lnTo>
                  <a:pt x="929" y="161"/>
                </a:lnTo>
                <a:lnTo>
                  <a:pt x="536" y="447"/>
                </a:lnTo>
                <a:lnTo>
                  <a:pt x="233" y="822"/>
                </a:lnTo>
                <a:lnTo>
                  <a:pt x="54" y="1269"/>
                </a:lnTo>
                <a:lnTo>
                  <a:pt x="0" y="1751"/>
                </a:lnTo>
                <a:lnTo>
                  <a:pt x="72" y="2251"/>
                </a:lnTo>
                <a:lnTo>
                  <a:pt x="322" y="2697"/>
                </a:lnTo>
                <a:lnTo>
                  <a:pt x="500" y="2912"/>
                </a:lnTo>
                <a:lnTo>
                  <a:pt x="715" y="3090"/>
                </a:lnTo>
                <a:lnTo>
                  <a:pt x="1161" y="3340"/>
                </a:lnTo>
                <a:lnTo>
                  <a:pt x="1661" y="3412"/>
                </a:lnTo>
                <a:lnTo>
                  <a:pt x="2144" y="3358"/>
                </a:lnTo>
                <a:lnTo>
                  <a:pt x="2590" y="3180"/>
                </a:lnTo>
                <a:lnTo>
                  <a:pt x="2965" y="2876"/>
                </a:lnTo>
                <a:lnTo>
                  <a:pt x="3251" y="2483"/>
                </a:lnTo>
                <a:lnTo>
                  <a:pt x="3412" y="1983"/>
                </a:lnTo>
                <a:lnTo>
                  <a:pt x="3430" y="1697"/>
                </a:lnTo>
                <a:lnTo>
                  <a:pt x="3394" y="1358"/>
                </a:lnTo>
                <a:lnTo>
                  <a:pt x="3144" y="733"/>
                </a:lnTo>
                <a:lnTo>
                  <a:pt x="2679" y="268"/>
                </a:lnTo>
                <a:lnTo>
                  <a:pt x="2054" y="18"/>
                </a:lnTo>
                <a:lnTo>
                  <a:pt x="1715" y="0"/>
                </a:lnTo>
                <a:close/>
              </a:path>
            </a:pathLst>
          </a:custGeom>
          <a:solidFill>
            <a:srgbClr val="3F6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8;p26">
            <a:extLst>
              <a:ext uri="{FF2B5EF4-FFF2-40B4-BE49-F238E27FC236}">
                <a16:creationId xmlns:a16="http://schemas.microsoft.com/office/drawing/2014/main" id="{F7A1412B-7D47-A779-346E-EC1A6CB91CB3}"/>
              </a:ext>
            </a:extLst>
          </p:cNvPr>
          <p:cNvSpPr/>
          <p:nvPr/>
        </p:nvSpPr>
        <p:spPr>
          <a:xfrm>
            <a:off x="462930" y="3022064"/>
            <a:ext cx="107994" cy="107994"/>
          </a:xfrm>
          <a:custGeom>
            <a:avLst/>
            <a:gdLst/>
            <a:ahLst/>
            <a:cxnLst/>
            <a:rect l="l" t="t" r="r" b="b"/>
            <a:pathLst>
              <a:path w="3430" h="3430" extrusionOk="0">
                <a:moveTo>
                  <a:pt x="1715" y="1"/>
                </a:moveTo>
                <a:lnTo>
                  <a:pt x="1447" y="18"/>
                </a:lnTo>
                <a:lnTo>
                  <a:pt x="947" y="179"/>
                </a:lnTo>
                <a:lnTo>
                  <a:pt x="536" y="465"/>
                </a:lnTo>
                <a:lnTo>
                  <a:pt x="251" y="840"/>
                </a:lnTo>
                <a:lnTo>
                  <a:pt x="54" y="1287"/>
                </a:lnTo>
                <a:lnTo>
                  <a:pt x="1" y="1769"/>
                </a:lnTo>
                <a:lnTo>
                  <a:pt x="90" y="2251"/>
                </a:lnTo>
                <a:lnTo>
                  <a:pt x="322" y="2715"/>
                </a:lnTo>
                <a:lnTo>
                  <a:pt x="519" y="2930"/>
                </a:lnTo>
                <a:lnTo>
                  <a:pt x="715" y="3108"/>
                </a:lnTo>
                <a:lnTo>
                  <a:pt x="1179" y="3358"/>
                </a:lnTo>
                <a:lnTo>
                  <a:pt x="1662" y="3430"/>
                </a:lnTo>
                <a:lnTo>
                  <a:pt x="2144" y="3376"/>
                </a:lnTo>
                <a:lnTo>
                  <a:pt x="2590" y="3198"/>
                </a:lnTo>
                <a:lnTo>
                  <a:pt x="2965" y="2894"/>
                </a:lnTo>
                <a:lnTo>
                  <a:pt x="3251" y="2483"/>
                </a:lnTo>
                <a:lnTo>
                  <a:pt x="3412" y="2001"/>
                </a:lnTo>
                <a:lnTo>
                  <a:pt x="3430" y="1715"/>
                </a:lnTo>
                <a:lnTo>
                  <a:pt x="3412" y="1358"/>
                </a:lnTo>
                <a:lnTo>
                  <a:pt x="3144" y="751"/>
                </a:lnTo>
                <a:lnTo>
                  <a:pt x="2680" y="286"/>
                </a:lnTo>
                <a:lnTo>
                  <a:pt x="2072" y="36"/>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9;p26">
            <a:extLst>
              <a:ext uri="{FF2B5EF4-FFF2-40B4-BE49-F238E27FC236}">
                <a16:creationId xmlns:a16="http://schemas.microsoft.com/office/drawing/2014/main" id="{824DE597-4577-5065-0728-05D909D1AC50}"/>
              </a:ext>
            </a:extLst>
          </p:cNvPr>
          <p:cNvSpPr/>
          <p:nvPr/>
        </p:nvSpPr>
        <p:spPr>
          <a:xfrm>
            <a:off x="8667426" y="3250664"/>
            <a:ext cx="107994" cy="107994"/>
          </a:xfrm>
          <a:custGeom>
            <a:avLst/>
            <a:gdLst/>
            <a:ahLst/>
            <a:cxnLst/>
            <a:rect l="l" t="t" r="r" b="b"/>
            <a:pathLst>
              <a:path w="3430" h="3430" extrusionOk="0">
                <a:moveTo>
                  <a:pt x="1733" y="1"/>
                </a:moveTo>
                <a:lnTo>
                  <a:pt x="1447" y="18"/>
                </a:lnTo>
                <a:lnTo>
                  <a:pt x="947" y="179"/>
                </a:lnTo>
                <a:lnTo>
                  <a:pt x="554" y="465"/>
                </a:lnTo>
                <a:lnTo>
                  <a:pt x="251" y="840"/>
                </a:lnTo>
                <a:lnTo>
                  <a:pt x="54" y="1287"/>
                </a:lnTo>
                <a:lnTo>
                  <a:pt x="1" y="1769"/>
                </a:lnTo>
                <a:lnTo>
                  <a:pt x="90" y="2251"/>
                </a:lnTo>
                <a:lnTo>
                  <a:pt x="322" y="2715"/>
                </a:lnTo>
                <a:lnTo>
                  <a:pt x="519" y="2930"/>
                </a:lnTo>
                <a:lnTo>
                  <a:pt x="715" y="3108"/>
                </a:lnTo>
                <a:lnTo>
                  <a:pt x="1180" y="3358"/>
                </a:lnTo>
                <a:lnTo>
                  <a:pt x="1662" y="3430"/>
                </a:lnTo>
                <a:lnTo>
                  <a:pt x="2144" y="3376"/>
                </a:lnTo>
                <a:lnTo>
                  <a:pt x="2591" y="3198"/>
                </a:lnTo>
                <a:lnTo>
                  <a:pt x="2983" y="2894"/>
                </a:lnTo>
                <a:lnTo>
                  <a:pt x="3269" y="2483"/>
                </a:lnTo>
                <a:lnTo>
                  <a:pt x="3412" y="2001"/>
                </a:lnTo>
                <a:lnTo>
                  <a:pt x="3430" y="1715"/>
                </a:lnTo>
                <a:lnTo>
                  <a:pt x="3412" y="1358"/>
                </a:lnTo>
                <a:lnTo>
                  <a:pt x="3144" y="751"/>
                </a:lnTo>
                <a:lnTo>
                  <a:pt x="2680" y="286"/>
                </a:lnTo>
                <a:lnTo>
                  <a:pt x="2073" y="36"/>
                </a:lnTo>
                <a:lnTo>
                  <a:pt x="1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0;p26">
            <a:extLst>
              <a:ext uri="{FF2B5EF4-FFF2-40B4-BE49-F238E27FC236}">
                <a16:creationId xmlns:a16="http://schemas.microsoft.com/office/drawing/2014/main" id="{165A73BB-9050-F3DC-5F61-C473F532A7A2}"/>
              </a:ext>
            </a:extLst>
          </p:cNvPr>
          <p:cNvSpPr/>
          <p:nvPr/>
        </p:nvSpPr>
        <p:spPr>
          <a:xfrm>
            <a:off x="2936653" y="3829591"/>
            <a:ext cx="107994" cy="107994"/>
          </a:xfrm>
          <a:custGeom>
            <a:avLst/>
            <a:gdLst/>
            <a:ahLst/>
            <a:cxnLst/>
            <a:rect l="l" t="t" r="r" b="b"/>
            <a:pathLst>
              <a:path w="3430" h="3430" extrusionOk="0">
                <a:moveTo>
                  <a:pt x="1715" y="0"/>
                </a:moveTo>
                <a:lnTo>
                  <a:pt x="1429" y="18"/>
                </a:lnTo>
                <a:lnTo>
                  <a:pt x="929" y="179"/>
                </a:lnTo>
                <a:lnTo>
                  <a:pt x="536" y="465"/>
                </a:lnTo>
                <a:lnTo>
                  <a:pt x="233" y="840"/>
                </a:lnTo>
                <a:lnTo>
                  <a:pt x="54" y="1286"/>
                </a:lnTo>
                <a:lnTo>
                  <a:pt x="0" y="1768"/>
                </a:lnTo>
                <a:lnTo>
                  <a:pt x="72" y="2251"/>
                </a:lnTo>
                <a:lnTo>
                  <a:pt x="322" y="2715"/>
                </a:lnTo>
                <a:lnTo>
                  <a:pt x="501" y="2929"/>
                </a:lnTo>
                <a:lnTo>
                  <a:pt x="715" y="3108"/>
                </a:lnTo>
                <a:lnTo>
                  <a:pt x="1161" y="3340"/>
                </a:lnTo>
                <a:lnTo>
                  <a:pt x="1661" y="3429"/>
                </a:lnTo>
                <a:lnTo>
                  <a:pt x="2144" y="3376"/>
                </a:lnTo>
                <a:lnTo>
                  <a:pt x="2590" y="3197"/>
                </a:lnTo>
                <a:lnTo>
                  <a:pt x="2965" y="2894"/>
                </a:lnTo>
                <a:lnTo>
                  <a:pt x="3251" y="2483"/>
                </a:lnTo>
                <a:lnTo>
                  <a:pt x="3412" y="2001"/>
                </a:lnTo>
                <a:lnTo>
                  <a:pt x="3430" y="1715"/>
                </a:lnTo>
                <a:lnTo>
                  <a:pt x="3394" y="1358"/>
                </a:lnTo>
                <a:lnTo>
                  <a:pt x="3144" y="750"/>
                </a:lnTo>
                <a:lnTo>
                  <a:pt x="2680" y="286"/>
                </a:lnTo>
                <a:lnTo>
                  <a:pt x="2054" y="18"/>
                </a:lnTo>
                <a:lnTo>
                  <a:pt x="17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1;p26">
            <a:extLst>
              <a:ext uri="{FF2B5EF4-FFF2-40B4-BE49-F238E27FC236}">
                <a16:creationId xmlns:a16="http://schemas.microsoft.com/office/drawing/2014/main" id="{0CC4CCD6-471A-8309-94E7-A26340674B1C}"/>
              </a:ext>
            </a:extLst>
          </p:cNvPr>
          <p:cNvSpPr/>
          <p:nvPr/>
        </p:nvSpPr>
        <p:spPr>
          <a:xfrm>
            <a:off x="4586561" y="2192056"/>
            <a:ext cx="107994" cy="107994"/>
          </a:xfrm>
          <a:custGeom>
            <a:avLst/>
            <a:gdLst/>
            <a:ahLst/>
            <a:cxnLst/>
            <a:rect l="l" t="t" r="r" b="b"/>
            <a:pathLst>
              <a:path w="3430" h="3430" extrusionOk="0">
                <a:moveTo>
                  <a:pt x="1715" y="1"/>
                </a:moveTo>
                <a:lnTo>
                  <a:pt x="1358" y="36"/>
                </a:lnTo>
                <a:lnTo>
                  <a:pt x="750" y="286"/>
                </a:lnTo>
                <a:lnTo>
                  <a:pt x="286" y="751"/>
                </a:lnTo>
                <a:lnTo>
                  <a:pt x="36" y="1376"/>
                </a:lnTo>
                <a:lnTo>
                  <a:pt x="0" y="1715"/>
                </a:lnTo>
                <a:lnTo>
                  <a:pt x="36" y="2072"/>
                </a:lnTo>
                <a:lnTo>
                  <a:pt x="286" y="2680"/>
                </a:lnTo>
                <a:lnTo>
                  <a:pt x="750" y="3144"/>
                </a:lnTo>
                <a:lnTo>
                  <a:pt x="1358" y="3412"/>
                </a:lnTo>
                <a:lnTo>
                  <a:pt x="1715" y="3430"/>
                </a:lnTo>
                <a:lnTo>
                  <a:pt x="2072" y="3412"/>
                </a:lnTo>
                <a:lnTo>
                  <a:pt x="2679" y="3144"/>
                </a:lnTo>
                <a:lnTo>
                  <a:pt x="3144" y="2680"/>
                </a:lnTo>
                <a:lnTo>
                  <a:pt x="3394" y="2072"/>
                </a:lnTo>
                <a:lnTo>
                  <a:pt x="3429" y="1715"/>
                </a:lnTo>
                <a:lnTo>
                  <a:pt x="3394" y="1376"/>
                </a:lnTo>
                <a:lnTo>
                  <a:pt x="3144" y="751"/>
                </a:lnTo>
                <a:lnTo>
                  <a:pt x="2679" y="286"/>
                </a:lnTo>
                <a:lnTo>
                  <a:pt x="2072" y="36"/>
                </a:lnTo>
                <a:lnTo>
                  <a:pt x="1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2;p26">
            <a:extLst>
              <a:ext uri="{FF2B5EF4-FFF2-40B4-BE49-F238E27FC236}">
                <a16:creationId xmlns:a16="http://schemas.microsoft.com/office/drawing/2014/main" id="{2E720E49-0F4A-3526-6B47-3EA06201B1FA}"/>
              </a:ext>
            </a:extLst>
          </p:cNvPr>
          <p:cNvSpPr/>
          <p:nvPr/>
        </p:nvSpPr>
        <p:spPr>
          <a:xfrm>
            <a:off x="6146485" y="3829591"/>
            <a:ext cx="107994" cy="107994"/>
          </a:xfrm>
          <a:custGeom>
            <a:avLst/>
            <a:gdLst/>
            <a:ahLst/>
            <a:cxnLst/>
            <a:rect l="l" t="t" r="r" b="b"/>
            <a:pathLst>
              <a:path w="3430" h="3430" extrusionOk="0">
                <a:moveTo>
                  <a:pt x="1715" y="0"/>
                </a:moveTo>
                <a:lnTo>
                  <a:pt x="1447" y="18"/>
                </a:lnTo>
                <a:lnTo>
                  <a:pt x="947" y="179"/>
                </a:lnTo>
                <a:lnTo>
                  <a:pt x="536" y="465"/>
                </a:lnTo>
                <a:lnTo>
                  <a:pt x="250" y="840"/>
                </a:lnTo>
                <a:lnTo>
                  <a:pt x="54" y="1286"/>
                </a:lnTo>
                <a:lnTo>
                  <a:pt x="0" y="1768"/>
                </a:lnTo>
                <a:lnTo>
                  <a:pt x="89" y="2251"/>
                </a:lnTo>
                <a:lnTo>
                  <a:pt x="322" y="2715"/>
                </a:lnTo>
                <a:lnTo>
                  <a:pt x="518" y="2929"/>
                </a:lnTo>
                <a:lnTo>
                  <a:pt x="715" y="3108"/>
                </a:lnTo>
                <a:lnTo>
                  <a:pt x="1179" y="3340"/>
                </a:lnTo>
                <a:lnTo>
                  <a:pt x="1661" y="3429"/>
                </a:lnTo>
                <a:lnTo>
                  <a:pt x="2143" y="3376"/>
                </a:lnTo>
                <a:lnTo>
                  <a:pt x="2590" y="3197"/>
                </a:lnTo>
                <a:lnTo>
                  <a:pt x="2965" y="2894"/>
                </a:lnTo>
                <a:lnTo>
                  <a:pt x="3251" y="2483"/>
                </a:lnTo>
                <a:lnTo>
                  <a:pt x="3412" y="2001"/>
                </a:lnTo>
                <a:lnTo>
                  <a:pt x="3429" y="1715"/>
                </a:lnTo>
                <a:lnTo>
                  <a:pt x="3412" y="1358"/>
                </a:lnTo>
                <a:lnTo>
                  <a:pt x="3144" y="750"/>
                </a:lnTo>
                <a:lnTo>
                  <a:pt x="2679" y="286"/>
                </a:lnTo>
                <a:lnTo>
                  <a:pt x="2072" y="18"/>
                </a:lnTo>
                <a:lnTo>
                  <a:pt x="17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3;p26">
            <a:extLst>
              <a:ext uri="{FF2B5EF4-FFF2-40B4-BE49-F238E27FC236}">
                <a16:creationId xmlns:a16="http://schemas.microsoft.com/office/drawing/2014/main" id="{F46CAC12-7638-660E-F4B4-65CBF3806970}"/>
              </a:ext>
            </a:extLst>
          </p:cNvPr>
          <p:cNvSpPr/>
          <p:nvPr/>
        </p:nvSpPr>
        <p:spPr>
          <a:xfrm>
            <a:off x="7844723" y="2192056"/>
            <a:ext cx="107458" cy="107994"/>
          </a:xfrm>
          <a:custGeom>
            <a:avLst/>
            <a:gdLst/>
            <a:ahLst/>
            <a:cxnLst/>
            <a:rect l="l" t="t" r="r" b="b"/>
            <a:pathLst>
              <a:path w="3413" h="3430" extrusionOk="0">
                <a:moveTo>
                  <a:pt x="1715" y="1"/>
                </a:moveTo>
                <a:lnTo>
                  <a:pt x="1358" y="36"/>
                </a:lnTo>
                <a:lnTo>
                  <a:pt x="751" y="286"/>
                </a:lnTo>
                <a:lnTo>
                  <a:pt x="287" y="751"/>
                </a:lnTo>
                <a:lnTo>
                  <a:pt x="19" y="1376"/>
                </a:lnTo>
                <a:lnTo>
                  <a:pt x="1" y="1715"/>
                </a:lnTo>
                <a:lnTo>
                  <a:pt x="19" y="2072"/>
                </a:lnTo>
                <a:lnTo>
                  <a:pt x="287" y="2680"/>
                </a:lnTo>
                <a:lnTo>
                  <a:pt x="751" y="3144"/>
                </a:lnTo>
                <a:lnTo>
                  <a:pt x="1358" y="3412"/>
                </a:lnTo>
                <a:lnTo>
                  <a:pt x="1715" y="3430"/>
                </a:lnTo>
                <a:lnTo>
                  <a:pt x="2055" y="3412"/>
                </a:lnTo>
                <a:lnTo>
                  <a:pt x="2662" y="3144"/>
                </a:lnTo>
                <a:lnTo>
                  <a:pt x="3126" y="2680"/>
                </a:lnTo>
                <a:lnTo>
                  <a:pt x="3394" y="2072"/>
                </a:lnTo>
                <a:lnTo>
                  <a:pt x="3412" y="1715"/>
                </a:lnTo>
                <a:lnTo>
                  <a:pt x="3394" y="1376"/>
                </a:lnTo>
                <a:lnTo>
                  <a:pt x="3126" y="751"/>
                </a:lnTo>
                <a:lnTo>
                  <a:pt x="2662" y="286"/>
                </a:lnTo>
                <a:lnTo>
                  <a:pt x="2055" y="36"/>
                </a:lnTo>
                <a:lnTo>
                  <a:pt x="1715" y="1"/>
                </a:lnTo>
                <a:close/>
              </a:path>
            </a:pathLst>
          </a:custGeom>
          <a:solidFill>
            <a:srgbClr val="4281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4;p26">
            <a:extLst>
              <a:ext uri="{FF2B5EF4-FFF2-40B4-BE49-F238E27FC236}">
                <a16:creationId xmlns:a16="http://schemas.microsoft.com/office/drawing/2014/main" id="{9AFC37A2-8326-613A-0754-D5E5F4B35D02}"/>
              </a:ext>
            </a:extLst>
          </p:cNvPr>
          <p:cNvSpPr txBox="1"/>
          <p:nvPr/>
        </p:nvSpPr>
        <p:spPr>
          <a:xfrm>
            <a:off x="4683784" y="1541085"/>
            <a:ext cx="3097218" cy="821100"/>
          </a:xfrm>
          <a:prstGeom prst="rect">
            <a:avLst/>
          </a:prstGeom>
          <a:noFill/>
          <a:ln>
            <a:noFill/>
          </a:ln>
        </p:spPr>
        <p:txBody>
          <a:bodyPr spcFirstLastPara="1" wrap="square" lIns="0" tIns="7150" rIns="0" bIns="0" anchor="t" anchorCtr="0">
            <a:noAutofit/>
          </a:bodyPr>
          <a:lstStyle/>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Compared 4 models:</a:t>
            </a:r>
          </a:p>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Neural Network, SVM, </a:t>
            </a:r>
          </a:p>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Gradient Boosting, Naive Bayes</a:t>
            </a:r>
          </a:p>
        </p:txBody>
      </p:sp>
      <p:sp>
        <p:nvSpPr>
          <p:cNvPr id="27" name="Google Shape;745;p26">
            <a:extLst>
              <a:ext uri="{FF2B5EF4-FFF2-40B4-BE49-F238E27FC236}">
                <a16:creationId xmlns:a16="http://schemas.microsoft.com/office/drawing/2014/main" id="{FB5472E1-D5BA-F46C-E17F-0FB72D8B80FE}"/>
              </a:ext>
            </a:extLst>
          </p:cNvPr>
          <p:cNvSpPr txBox="1"/>
          <p:nvPr/>
        </p:nvSpPr>
        <p:spPr>
          <a:xfrm>
            <a:off x="669401" y="4105102"/>
            <a:ext cx="1375297" cy="822900"/>
          </a:xfrm>
          <a:prstGeom prst="rect">
            <a:avLst/>
          </a:prstGeom>
          <a:noFill/>
          <a:ln>
            <a:noFill/>
          </a:ln>
        </p:spPr>
        <p:txBody>
          <a:bodyPr spcFirstLastPara="1" wrap="square" lIns="0" tIns="7150" rIns="0" bIns="0" anchor="t" anchorCtr="0">
            <a:noAutofit/>
          </a:bodyPr>
          <a:lstStyle/>
          <a:p>
            <a:pPr marL="12700" marR="0" lvl="0" indent="0" algn="ctr" rtl="0">
              <a:lnSpc>
                <a:spcPct val="115000"/>
              </a:lnSpc>
              <a:spcBef>
                <a:spcPts val="500"/>
              </a:spcBef>
              <a:spcAft>
                <a:spcPts val="0"/>
              </a:spcAft>
              <a:buNone/>
            </a:pPr>
            <a:r>
              <a:rPr lang="en" sz="1050" dirty="0">
                <a:solidFill>
                  <a:schemeClr val="tx2"/>
                </a:solidFill>
                <a:latin typeface="Fira Sans"/>
                <a:ea typeface="Fira Sans"/>
                <a:cs typeface="Fira Sans"/>
                <a:sym typeface="Fira Sans"/>
              </a:rPr>
              <a:t>Plain text from Research paper</a:t>
            </a:r>
            <a:endParaRPr sz="1050" dirty="0">
              <a:solidFill>
                <a:schemeClr val="tx2"/>
              </a:solidFill>
              <a:latin typeface="Fira Sans"/>
              <a:ea typeface="Fira Sans"/>
              <a:cs typeface="Fira Sans"/>
              <a:sym typeface="Fira Sans"/>
            </a:endParaRPr>
          </a:p>
        </p:txBody>
      </p:sp>
      <p:sp>
        <p:nvSpPr>
          <p:cNvPr id="28" name="Google Shape;746;p26">
            <a:extLst>
              <a:ext uri="{FF2B5EF4-FFF2-40B4-BE49-F238E27FC236}">
                <a16:creationId xmlns:a16="http://schemas.microsoft.com/office/drawing/2014/main" id="{74A0691B-5BC7-D6C7-A224-2CFEBEAE22FF}"/>
              </a:ext>
            </a:extLst>
          </p:cNvPr>
          <p:cNvSpPr txBox="1"/>
          <p:nvPr/>
        </p:nvSpPr>
        <p:spPr>
          <a:xfrm>
            <a:off x="2023675" y="1579710"/>
            <a:ext cx="1929328" cy="821100"/>
          </a:xfrm>
          <a:prstGeom prst="rect">
            <a:avLst/>
          </a:prstGeom>
          <a:noFill/>
          <a:ln>
            <a:noFill/>
          </a:ln>
        </p:spPr>
        <p:txBody>
          <a:bodyPr spcFirstLastPara="1" wrap="square" lIns="0" tIns="7150" rIns="0" bIns="0" anchor="t" anchorCtr="0">
            <a:noAutofit/>
          </a:bodyPr>
          <a:lstStyle/>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Used two Thai tokenizers:</a:t>
            </a:r>
          </a:p>
          <a:p>
            <a:pPr marL="12700" marR="0" lvl="0" indent="0" algn="ctr" rtl="0">
              <a:lnSpc>
                <a:spcPct val="115000"/>
              </a:lnSpc>
              <a:spcBef>
                <a:spcPts val="500"/>
              </a:spcBef>
              <a:spcAft>
                <a:spcPts val="0"/>
              </a:spcAft>
              <a:buNone/>
            </a:pPr>
            <a:r>
              <a:rPr lang="en-US" sz="1050" dirty="0" err="1">
                <a:solidFill>
                  <a:schemeClr val="tx2"/>
                </a:solidFill>
                <a:latin typeface="Fira Sans"/>
                <a:ea typeface="Fira Sans"/>
                <a:cs typeface="Fira Sans"/>
                <a:sym typeface="Fira Sans"/>
              </a:rPr>
              <a:t>Newmm</a:t>
            </a:r>
            <a:r>
              <a:rPr lang="en-US" sz="1050" dirty="0">
                <a:solidFill>
                  <a:schemeClr val="tx2"/>
                </a:solidFill>
                <a:latin typeface="Fira Sans"/>
                <a:ea typeface="Fira Sans"/>
                <a:cs typeface="Fira Sans"/>
                <a:sym typeface="Fira Sans"/>
              </a:rPr>
              <a:t>, </a:t>
            </a:r>
            <a:r>
              <a:rPr lang="en-US" sz="1050" dirty="0" err="1">
                <a:solidFill>
                  <a:schemeClr val="tx2"/>
                </a:solidFill>
                <a:latin typeface="Fira Sans"/>
                <a:ea typeface="Fira Sans"/>
                <a:cs typeface="Fira Sans"/>
                <a:sym typeface="Fira Sans"/>
              </a:rPr>
              <a:t>WangchanBERTa</a:t>
            </a:r>
            <a:endParaRPr lang="en-US" sz="1050" dirty="0">
              <a:solidFill>
                <a:schemeClr val="tx2"/>
              </a:solidFill>
              <a:latin typeface="Fira Sans"/>
              <a:ea typeface="Fira Sans"/>
              <a:cs typeface="Fira Sans"/>
              <a:sym typeface="Fira Sans"/>
            </a:endParaRPr>
          </a:p>
        </p:txBody>
      </p:sp>
      <p:sp>
        <p:nvSpPr>
          <p:cNvPr id="29" name="Google Shape;747;p26">
            <a:extLst>
              <a:ext uri="{FF2B5EF4-FFF2-40B4-BE49-F238E27FC236}">
                <a16:creationId xmlns:a16="http://schemas.microsoft.com/office/drawing/2014/main" id="{D699E2F9-287B-8B01-BB8A-5BACEFBA6F52}"/>
              </a:ext>
            </a:extLst>
          </p:cNvPr>
          <p:cNvSpPr txBox="1"/>
          <p:nvPr/>
        </p:nvSpPr>
        <p:spPr>
          <a:xfrm>
            <a:off x="3159847" y="4112235"/>
            <a:ext cx="3132632" cy="822900"/>
          </a:xfrm>
          <a:prstGeom prst="rect">
            <a:avLst/>
          </a:prstGeom>
          <a:noFill/>
          <a:ln>
            <a:noFill/>
          </a:ln>
        </p:spPr>
        <p:txBody>
          <a:bodyPr spcFirstLastPara="1" wrap="square" lIns="0" tIns="7150" rIns="0" bIns="0" anchor="t" anchorCtr="0">
            <a:noAutofit/>
          </a:bodyPr>
          <a:lstStyle/>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Tested different parameters:</a:t>
            </a:r>
          </a:p>
          <a:p>
            <a:pPr marL="12700" marR="0" lvl="0" indent="0" algn="ctr" rtl="0">
              <a:lnSpc>
                <a:spcPct val="115000"/>
              </a:lnSpc>
              <a:spcBef>
                <a:spcPts val="500"/>
              </a:spcBef>
              <a:spcAft>
                <a:spcPts val="0"/>
              </a:spcAft>
              <a:buNone/>
            </a:pPr>
            <a:r>
              <a:rPr lang="en-US" sz="1050" b="1" dirty="0">
                <a:solidFill>
                  <a:schemeClr val="tx2"/>
                </a:solidFill>
                <a:latin typeface="Fira Sans"/>
                <a:ea typeface="Fira Sans"/>
                <a:cs typeface="Fira Sans"/>
                <a:sym typeface="Fira Sans"/>
              </a:rPr>
              <a:t>max features</a:t>
            </a:r>
            <a:r>
              <a:rPr lang="en-US" sz="1050" dirty="0">
                <a:solidFill>
                  <a:schemeClr val="tx2"/>
                </a:solidFill>
                <a:latin typeface="Fira Sans"/>
                <a:ea typeface="Fira Sans"/>
                <a:cs typeface="Fira Sans"/>
                <a:sym typeface="Fira Sans"/>
              </a:rPr>
              <a:t>: 5000, 7000, None</a:t>
            </a:r>
          </a:p>
          <a:p>
            <a:pPr marL="12700" marR="0" lvl="0" indent="0" algn="ctr" rtl="0">
              <a:lnSpc>
                <a:spcPct val="115000"/>
              </a:lnSpc>
              <a:spcBef>
                <a:spcPts val="500"/>
              </a:spcBef>
              <a:spcAft>
                <a:spcPts val="0"/>
              </a:spcAft>
              <a:buNone/>
            </a:pPr>
            <a:r>
              <a:rPr lang="en-US" sz="1050" b="1" dirty="0">
                <a:solidFill>
                  <a:schemeClr val="tx2"/>
                </a:solidFill>
                <a:latin typeface="Fira Sans"/>
                <a:ea typeface="Fira Sans"/>
                <a:cs typeface="Fira Sans"/>
                <a:sym typeface="Fira Sans"/>
              </a:rPr>
              <a:t>max </a:t>
            </a:r>
            <a:r>
              <a:rPr lang="en-US" sz="1050" b="1" dirty="0" err="1">
                <a:solidFill>
                  <a:schemeClr val="tx2"/>
                </a:solidFill>
                <a:latin typeface="Fira Sans"/>
                <a:ea typeface="Fira Sans"/>
                <a:cs typeface="Fira Sans"/>
                <a:sym typeface="Fira Sans"/>
              </a:rPr>
              <a:t>df</a:t>
            </a:r>
            <a:r>
              <a:rPr lang="en-US" sz="1050" dirty="0">
                <a:solidFill>
                  <a:schemeClr val="tx2"/>
                </a:solidFill>
                <a:latin typeface="Fira Sans"/>
                <a:ea typeface="Fira Sans"/>
                <a:cs typeface="Fira Sans"/>
                <a:sym typeface="Fira Sans"/>
              </a:rPr>
              <a:t>: 0.9, 0.8</a:t>
            </a:r>
          </a:p>
        </p:txBody>
      </p:sp>
      <p:sp>
        <p:nvSpPr>
          <p:cNvPr id="30" name="Google Shape;748;p26">
            <a:extLst>
              <a:ext uri="{FF2B5EF4-FFF2-40B4-BE49-F238E27FC236}">
                <a16:creationId xmlns:a16="http://schemas.microsoft.com/office/drawing/2014/main" id="{FCE553C1-2BAF-B4AD-924B-773357C0AAF6}"/>
              </a:ext>
            </a:extLst>
          </p:cNvPr>
          <p:cNvSpPr txBox="1"/>
          <p:nvPr/>
        </p:nvSpPr>
        <p:spPr>
          <a:xfrm>
            <a:off x="7034897" y="4109960"/>
            <a:ext cx="1700700" cy="822900"/>
          </a:xfrm>
          <a:prstGeom prst="rect">
            <a:avLst/>
          </a:prstGeom>
          <a:noFill/>
          <a:ln>
            <a:noFill/>
          </a:ln>
        </p:spPr>
        <p:txBody>
          <a:bodyPr spcFirstLastPara="1" wrap="square" lIns="0" tIns="7150" rIns="0" bIns="0" anchor="t" anchorCtr="0">
            <a:noAutofit/>
          </a:bodyPr>
          <a:lstStyle/>
          <a:p>
            <a:pPr marL="12700" marR="0" lvl="0" indent="0" algn="ctr" rtl="0">
              <a:lnSpc>
                <a:spcPct val="115000"/>
              </a:lnSpc>
              <a:spcBef>
                <a:spcPts val="500"/>
              </a:spcBef>
              <a:spcAft>
                <a:spcPts val="0"/>
              </a:spcAft>
              <a:buNone/>
            </a:pPr>
            <a:r>
              <a:rPr lang="en-US" sz="1050" dirty="0">
                <a:solidFill>
                  <a:schemeClr val="tx2"/>
                </a:solidFill>
                <a:latin typeface="Fira Sans"/>
                <a:ea typeface="Fira Sans"/>
                <a:cs typeface="Fira Sans"/>
                <a:sym typeface="Fira Sans"/>
              </a:rPr>
              <a:t>Measured performance using Accuracy</a:t>
            </a:r>
            <a:endParaRPr sz="1050" dirty="0">
              <a:solidFill>
                <a:schemeClr val="tx2"/>
              </a:solidFill>
              <a:latin typeface="Fira Sans"/>
              <a:ea typeface="Fira Sans"/>
              <a:cs typeface="Fira Sans"/>
              <a:sym typeface="Fira Sans"/>
            </a:endParaRPr>
          </a:p>
        </p:txBody>
      </p:sp>
      <p:sp>
        <p:nvSpPr>
          <p:cNvPr id="31" name="Google Shape;750;p26">
            <a:extLst>
              <a:ext uri="{FF2B5EF4-FFF2-40B4-BE49-F238E27FC236}">
                <a16:creationId xmlns:a16="http://schemas.microsoft.com/office/drawing/2014/main" id="{52DBEC31-01B9-0878-4166-99992F332DBA}"/>
              </a:ext>
            </a:extLst>
          </p:cNvPr>
          <p:cNvSpPr txBox="1"/>
          <p:nvPr/>
        </p:nvSpPr>
        <p:spPr>
          <a:xfrm>
            <a:off x="486238" y="3793510"/>
            <a:ext cx="17007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2"/>
                </a:solidFill>
                <a:latin typeface="Fira Sans"/>
                <a:ea typeface="Fira Sans"/>
                <a:cs typeface="Fira Sans"/>
                <a:sym typeface="Fira Sans"/>
              </a:rPr>
              <a:t>Raw Data</a:t>
            </a:r>
            <a:endParaRPr b="1" dirty="0">
              <a:solidFill>
                <a:schemeClr val="tx2"/>
              </a:solidFill>
              <a:latin typeface="Fira Sans"/>
              <a:ea typeface="Fira Sans"/>
              <a:cs typeface="Fira Sans"/>
              <a:sym typeface="Fira Sans"/>
            </a:endParaRPr>
          </a:p>
        </p:txBody>
      </p:sp>
      <p:sp>
        <p:nvSpPr>
          <p:cNvPr id="32" name="Google Shape;751;p26">
            <a:extLst>
              <a:ext uri="{FF2B5EF4-FFF2-40B4-BE49-F238E27FC236}">
                <a16:creationId xmlns:a16="http://schemas.microsoft.com/office/drawing/2014/main" id="{4F4EDBFC-8F9B-366F-0328-CB51FB3E24CE}"/>
              </a:ext>
            </a:extLst>
          </p:cNvPr>
          <p:cNvSpPr txBox="1"/>
          <p:nvPr/>
        </p:nvSpPr>
        <p:spPr>
          <a:xfrm>
            <a:off x="2140015" y="1250610"/>
            <a:ext cx="17007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2"/>
                </a:solidFill>
                <a:latin typeface="Fira Sans"/>
                <a:ea typeface="Fira Sans"/>
                <a:cs typeface="Fira Sans"/>
                <a:sym typeface="Fira Sans"/>
              </a:rPr>
              <a:t>Tokenization</a:t>
            </a:r>
            <a:endParaRPr b="1" dirty="0">
              <a:solidFill>
                <a:schemeClr val="tx2"/>
              </a:solidFill>
              <a:latin typeface="Fira Sans"/>
              <a:ea typeface="Fira Sans"/>
              <a:cs typeface="Fira Sans"/>
              <a:sym typeface="Fira Sans"/>
            </a:endParaRPr>
          </a:p>
        </p:txBody>
      </p:sp>
      <p:sp>
        <p:nvSpPr>
          <p:cNvPr id="33" name="Google Shape;752;p26">
            <a:extLst>
              <a:ext uri="{FF2B5EF4-FFF2-40B4-BE49-F238E27FC236}">
                <a16:creationId xmlns:a16="http://schemas.microsoft.com/office/drawing/2014/main" id="{4E91A061-FB62-6ABF-7B18-5E64A92E53E2}"/>
              </a:ext>
            </a:extLst>
          </p:cNvPr>
          <p:cNvSpPr txBox="1"/>
          <p:nvPr/>
        </p:nvSpPr>
        <p:spPr>
          <a:xfrm>
            <a:off x="3638016" y="3793510"/>
            <a:ext cx="2202318"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2"/>
                </a:solidFill>
                <a:latin typeface="Fira Sans"/>
                <a:ea typeface="Fira Sans"/>
                <a:cs typeface="Fira Sans"/>
                <a:sym typeface="Fira Sans"/>
              </a:rPr>
              <a:t>TF-IDF Vectorization</a:t>
            </a:r>
            <a:endParaRPr b="1" dirty="0">
              <a:solidFill>
                <a:schemeClr val="tx2"/>
              </a:solidFill>
              <a:latin typeface="Fira Sans"/>
              <a:ea typeface="Fira Sans"/>
              <a:cs typeface="Fira Sans"/>
              <a:sym typeface="Fira Sans"/>
            </a:endParaRPr>
          </a:p>
        </p:txBody>
      </p:sp>
      <p:sp>
        <p:nvSpPr>
          <p:cNvPr id="34" name="Google Shape;753;p26">
            <a:extLst>
              <a:ext uri="{FF2B5EF4-FFF2-40B4-BE49-F238E27FC236}">
                <a16:creationId xmlns:a16="http://schemas.microsoft.com/office/drawing/2014/main" id="{DD3727A6-4050-B37B-A0C2-B83C2038A79E}"/>
              </a:ext>
            </a:extLst>
          </p:cNvPr>
          <p:cNvSpPr txBox="1"/>
          <p:nvPr/>
        </p:nvSpPr>
        <p:spPr>
          <a:xfrm>
            <a:off x="5418950" y="1223138"/>
            <a:ext cx="17007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2"/>
                </a:solidFill>
                <a:latin typeface="Fira Sans"/>
                <a:ea typeface="Fira Sans"/>
                <a:cs typeface="Fira Sans"/>
                <a:sym typeface="Fira Sans"/>
              </a:rPr>
              <a:t>Model Training</a:t>
            </a:r>
            <a:endParaRPr b="1" dirty="0">
              <a:solidFill>
                <a:schemeClr val="tx2"/>
              </a:solidFill>
              <a:latin typeface="Fira Sans"/>
              <a:ea typeface="Fira Sans"/>
              <a:cs typeface="Fira Sans"/>
              <a:sym typeface="Fira Sans"/>
            </a:endParaRPr>
          </a:p>
        </p:txBody>
      </p:sp>
      <p:sp>
        <p:nvSpPr>
          <p:cNvPr id="35" name="Google Shape;754;p26">
            <a:extLst>
              <a:ext uri="{FF2B5EF4-FFF2-40B4-BE49-F238E27FC236}">
                <a16:creationId xmlns:a16="http://schemas.microsoft.com/office/drawing/2014/main" id="{911CBF79-2EE4-D675-39D1-BCCE122EB976}"/>
              </a:ext>
            </a:extLst>
          </p:cNvPr>
          <p:cNvSpPr txBox="1"/>
          <p:nvPr/>
        </p:nvSpPr>
        <p:spPr>
          <a:xfrm>
            <a:off x="7033259" y="3793510"/>
            <a:ext cx="17007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tx2"/>
                </a:solidFill>
                <a:latin typeface="Fira Sans"/>
                <a:ea typeface="Fira Sans"/>
                <a:cs typeface="Fira Sans"/>
                <a:sym typeface="Fira Sans"/>
              </a:rPr>
              <a:t>Evaluation</a:t>
            </a:r>
            <a:endParaRPr b="1" dirty="0">
              <a:solidFill>
                <a:schemeClr val="tx2"/>
              </a:solidFill>
              <a:latin typeface="Fira Sans"/>
              <a:ea typeface="Fira Sans"/>
              <a:cs typeface="Fira Sans"/>
              <a:sym typeface="Fira Sans"/>
            </a:endParaRPr>
          </a:p>
        </p:txBody>
      </p:sp>
      <p:grpSp>
        <p:nvGrpSpPr>
          <p:cNvPr id="73" name="Google Shape;8194;p65">
            <a:extLst>
              <a:ext uri="{FF2B5EF4-FFF2-40B4-BE49-F238E27FC236}">
                <a16:creationId xmlns:a16="http://schemas.microsoft.com/office/drawing/2014/main" id="{7B384361-B4EA-7D47-F4FE-9BBF9198E3CE}"/>
              </a:ext>
            </a:extLst>
          </p:cNvPr>
          <p:cNvGrpSpPr/>
          <p:nvPr/>
        </p:nvGrpSpPr>
        <p:grpSpPr>
          <a:xfrm>
            <a:off x="5929086" y="2740267"/>
            <a:ext cx="640080" cy="640080"/>
            <a:chOff x="-44512334" y="3176075"/>
            <a:chExt cx="300900" cy="300900"/>
          </a:xfrm>
        </p:grpSpPr>
        <p:sp>
          <p:nvSpPr>
            <p:cNvPr id="74" name="Google Shape;8195;p65">
              <a:extLst>
                <a:ext uri="{FF2B5EF4-FFF2-40B4-BE49-F238E27FC236}">
                  <a16:creationId xmlns:a16="http://schemas.microsoft.com/office/drawing/2014/main" id="{54F799C1-4463-CA32-4573-11120BAF0292}"/>
                </a:ext>
              </a:extLst>
            </p:cNvPr>
            <p:cNvSpPr/>
            <p:nvPr/>
          </p:nvSpPr>
          <p:spPr>
            <a:xfrm>
              <a:off x="-44512334"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196;p65">
              <a:extLst>
                <a:ext uri="{FF2B5EF4-FFF2-40B4-BE49-F238E27FC236}">
                  <a16:creationId xmlns:a16="http://schemas.microsoft.com/office/drawing/2014/main" id="{082311AE-3EAA-32E6-2BBF-6A7DFE6BD075}"/>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197;p65">
              <a:extLst>
                <a:ext uri="{FF2B5EF4-FFF2-40B4-BE49-F238E27FC236}">
                  <a16:creationId xmlns:a16="http://schemas.microsoft.com/office/drawing/2014/main" id="{457754BA-EB68-57A4-93C1-1B287AA54C58}"/>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6" descr="Research Paper Outline with Paper Template">
            <a:extLst>
              <a:ext uri="{FF2B5EF4-FFF2-40B4-BE49-F238E27FC236}">
                <a16:creationId xmlns:a16="http://schemas.microsoft.com/office/drawing/2014/main" id="{49884DAA-DE45-D355-DB27-D9F96D45E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48" y="2718337"/>
            <a:ext cx="962331" cy="74303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6555;p62">
            <a:extLst>
              <a:ext uri="{FF2B5EF4-FFF2-40B4-BE49-F238E27FC236}">
                <a16:creationId xmlns:a16="http://schemas.microsoft.com/office/drawing/2014/main" id="{DCB0F6A6-7DEB-311A-65CE-FDF1DAF1E150}"/>
              </a:ext>
            </a:extLst>
          </p:cNvPr>
          <p:cNvGrpSpPr/>
          <p:nvPr/>
        </p:nvGrpSpPr>
        <p:grpSpPr>
          <a:xfrm>
            <a:off x="7669852" y="2813253"/>
            <a:ext cx="457200" cy="457200"/>
            <a:chOff x="-39998250" y="3605325"/>
            <a:chExt cx="288875" cy="317450"/>
          </a:xfrm>
        </p:grpSpPr>
        <p:sp>
          <p:nvSpPr>
            <p:cNvPr id="36" name="Google Shape;6556;p62">
              <a:extLst>
                <a:ext uri="{FF2B5EF4-FFF2-40B4-BE49-F238E27FC236}">
                  <a16:creationId xmlns:a16="http://schemas.microsoft.com/office/drawing/2014/main" id="{D5283EC5-4E10-E8A7-D9B2-88C07CC79EB9}"/>
                </a:ext>
              </a:extLst>
            </p:cNvPr>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57;p62">
              <a:extLst>
                <a:ext uri="{FF2B5EF4-FFF2-40B4-BE49-F238E27FC236}">
                  <a16:creationId xmlns:a16="http://schemas.microsoft.com/office/drawing/2014/main" id="{ED38DA5D-9CFE-D2C9-029A-DAF5EFE86F1A}"/>
                </a:ext>
              </a:extLst>
            </p:cNvPr>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6947;p63">
            <a:extLst>
              <a:ext uri="{FF2B5EF4-FFF2-40B4-BE49-F238E27FC236}">
                <a16:creationId xmlns:a16="http://schemas.microsoft.com/office/drawing/2014/main" id="{CC62683B-845B-A670-75C3-F9D53CC65EBE}"/>
              </a:ext>
            </a:extLst>
          </p:cNvPr>
          <p:cNvGrpSpPr/>
          <p:nvPr/>
        </p:nvGrpSpPr>
        <p:grpSpPr>
          <a:xfrm>
            <a:off x="4309792" y="2740267"/>
            <a:ext cx="618771" cy="615709"/>
            <a:chOff x="-62151950" y="4111775"/>
            <a:chExt cx="318225" cy="316650"/>
          </a:xfrm>
        </p:grpSpPr>
        <p:sp>
          <p:nvSpPr>
            <p:cNvPr id="39" name="Google Shape;6948;p63">
              <a:extLst>
                <a:ext uri="{FF2B5EF4-FFF2-40B4-BE49-F238E27FC236}">
                  <a16:creationId xmlns:a16="http://schemas.microsoft.com/office/drawing/2014/main" id="{ABB9395E-5B32-EE20-ADB1-3D140D2CE7DC}"/>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49;p63">
              <a:extLst>
                <a:ext uri="{FF2B5EF4-FFF2-40B4-BE49-F238E27FC236}">
                  <a16:creationId xmlns:a16="http://schemas.microsoft.com/office/drawing/2014/main" id="{DA7A9BFC-5B5C-90DB-1FA2-40162DCED45F}"/>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0;p63">
              <a:extLst>
                <a:ext uri="{FF2B5EF4-FFF2-40B4-BE49-F238E27FC236}">
                  <a16:creationId xmlns:a16="http://schemas.microsoft.com/office/drawing/2014/main" id="{0CBF203D-342C-4D39-11E2-204A382A0C43}"/>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51;p63">
              <a:extLst>
                <a:ext uri="{FF2B5EF4-FFF2-40B4-BE49-F238E27FC236}">
                  <a16:creationId xmlns:a16="http://schemas.microsoft.com/office/drawing/2014/main" id="{6A95EF7C-589F-9F2F-4C44-4182D2E8CE13}"/>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746;p26">
            <a:extLst>
              <a:ext uri="{FF2B5EF4-FFF2-40B4-BE49-F238E27FC236}">
                <a16:creationId xmlns:a16="http://schemas.microsoft.com/office/drawing/2014/main" id="{31A146CF-7465-A9D8-B5EC-C89E0C686CBC}"/>
              </a:ext>
            </a:extLst>
          </p:cNvPr>
          <p:cNvSpPr txBox="1"/>
          <p:nvPr/>
        </p:nvSpPr>
        <p:spPr>
          <a:xfrm>
            <a:off x="2465470" y="2644379"/>
            <a:ext cx="1049791" cy="655462"/>
          </a:xfrm>
          <a:prstGeom prst="rect">
            <a:avLst/>
          </a:prstGeom>
          <a:noFill/>
          <a:ln>
            <a:noFill/>
          </a:ln>
        </p:spPr>
        <p:txBody>
          <a:bodyPr spcFirstLastPara="1" wrap="square" lIns="0" tIns="7150" rIns="0" bIns="0" anchor="t" anchorCtr="0">
            <a:noAutofit/>
          </a:bodyPr>
          <a:lstStyle/>
          <a:p>
            <a:pPr marL="12700" marR="0" lvl="0" indent="0" algn="ctr" rtl="0">
              <a:spcBef>
                <a:spcPts val="500"/>
              </a:spcBef>
              <a:spcAft>
                <a:spcPts val="0"/>
              </a:spcAft>
              <a:buNone/>
            </a:pPr>
            <a:r>
              <a:rPr lang="th-TH"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ฉัน </a:t>
            </a:r>
            <a:r>
              <a:rPr lang="en-US" b="1" dirty="0">
                <a:solidFill>
                  <a:schemeClr val="tx1"/>
                </a:solidFill>
                <a:latin typeface="Leelawadee UI Semilight" panose="020B0402040204020203" pitchFamily="34" charset="-34"/>
                <a:ea typeface="Fira Sans"/>
                <a:cs typeface="Leelawadee UI Semilight" panose="020B0402040204020203" pitchFamily="34" charset="-34"/>
                <a:sym typeface="Fira Sans"/>
              </a:rPr>
              <a:t>|</a:t>
            </a:r>
            <a:r>
              <a:rPr lang="en-US"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 </a:t>
            </a:r>
            <a:r>
              <a:rPr lang="th-TH" b="1" dirty="0">
                <a:solidFill>
                  <a:schemeClr val="bg1"/>
                </a:solidFill>
                <a:latin typeface="Leelawadee UI Semilight" panose="020B0402040204020203" pitchFamily="34" charset="-34"/>
                <a:ea typeface="Fira Sans"/>
                <a:cs typeface="Leelawadee UI Semilight" panose="020B0402040204020203" pitchFamily="34" charset="-34"/>
                <a:sym typeface="Fira Sans"/>
              </a:rPr>
              <a:t>รัก</a:t>
            </a:r>
            <a:r>
              <a:rPr lang="th-TH"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 </a:t>
            </a:r>
            <a:r>
              <a:rPr lang="en-US" b="1" dirty="0">
                <a:solidFill>
                  <a:schemeClr val="tx1"/>
                </a:solidFill>
                <a:latin typeface="Leelawadee UI Semilight" panose="020B0402040204020203" pitchFamily="34" charset="-34"/>
                <a:ea typeface="Fira Sans"/>
                <a:cs typeface="Leelawadee UI Semilight" panose="020B0402040204020203" pitchFamily="34" charset="-34"/>
                <a:sym typeface="Fira Sans"/>
              </a:rPr>
              <a:t>|</a:t>
            </a:r>
            <a:r>
              <a:rPr lang="en-US"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 </a:t>
            </a:r>
          </a:p>
          <a:p>
            <a:pPr marL="12700" marR="0" lvl="0" indent="0" algn="ctr" rtl="0">
              <a:spcBef>
                <a:spcPts val="500"/>
              </a:spcBef>
              <a:spcAft>
                <a:spcPts val="0"/>
              </a:spcAft>
              <a:buNone/>
            </a:pPr>
            <a:r>
              <a:rPr lang="th-TH" b="1" dirty="0">
                <a:solidFill>
                  <a:schemeClr val="bg2">
                    <a:lumMod val="50000"/>
                  </a:schemeClr>
                </a:solidFill>
                <a:latin typeface="Leelawadee UI Semilight" panose="020B0402040204020203" pitchFamily="34" charset="-34"/>
                <a:ea typeface="Fira Sans"/>
                <a:cs typeface="Leelawadee UI Semilight" panose="020B0402040204020203" pitchFamily="34" charset="-34"/>
                <a:sym typeface="Fira Sans"/>
              </a:rPr>
              <a:t>การอ่าน</a:t>
            </a:r>
            <a:r>
              <a:rPr lang="th-TH"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 </a:t>
            </a:r>
            <a:r>
              <a:rPr lang="en-US" b="1" dirty="0">
                <a:solidFill>
                  <a:schemeClr val="tx1"/>
                </a:solidFill>
                <a:latin typeface="Leelawadee UI Semilight" panose="020B0402040204020203" pitchFamily="34" charset="-34"/>
                <a:ea typeface="Fira Sans"/>
                <a:cs typeface="Leelawadee UI Semilight" panose="020B0402040204020203" pitchFamily="34" charset="-34"/>
                <a:sym typeface="Fira Sans"/>
              </a:rPr>
              <a:t>|</a:t>
            </a:r>
            <a:r>
              <a:rPr lang="en-US" b="1" dirty="0">
                <a:solidFill>
                  <a:schemeClr val="accent2"/>
                </a:solidFill>
                <a:latin typeface="Leelawadee UI Semilight" panose="020B0402040204020203" pitchFamily="34" charset="-34"/>
                <a:ea typeface="Fira Sans"/>
                <a:cs typeface="Leelawadee UI Semilight" panose="020B0402040204020203" pitchFamily="34" charset="-34"/>
                <a:sym typeface="Fira Sans"/>
              </a:rPr>
              <a:t> </a:t>
            </a:r>
          </a:p>
          <a:p>
            <a:pPr marL="12700" marR="0" lvl="0" indent="0" algn="ctr" rtl="0">
              <a:spcBef>
                <a:spcPts val="500"/>
              </a:spcBef>
              <a:spcAft>
                <a:spcPts val="0"/>
              </a:spcAft>
              <a:buNone/>
            </a:pPr>
            <a:r>
              <a:rPr lang="th-TH" b="1" dirty="0">
                <a:solidFill>
                  <a:srgbClr val="00B050"/>
                </a:solidFill>
                <a:latin typeface="Leelawadee UI Semilight" panose="020B0402040204020203" pitchFamily="34" charset="-34"/>
                <a:ea typeface="Fira Sans"/>
                <a:cs typeface="Leelawadee UI Semilight" panose="020B0402040204020203" pitchFamily="34" charset="-34"/>
                <a:sym typeface="Fira Sans"/>
              </a:rPr>
              <a:t>หนังสือ</a:t>
            </a:r>
            <a:endParaRPr lang="en-US" b="1" dirty="0">
              <a:solidFill>
                <a:srgbClr val="00B050"/>
              </a:solidFill>
              <a:latin typeface="Leelawadee UI Semilight" panose="020B0402040204020203" pitchFamily="34" charset="-34"/>
              <a:ea typeface="Fira Sans"/>
              <a:cs typeface="Leelawadee UI Semilight" panose="020B0402040204020203" pitchFamily="34" charset="-34"/>
              <a:sym typeface="Fira Sans"/>
            </a:endParaRPr>
          </a:p>
        </p:txBody>
      </p:sp>
    </p:spTree>
    <p:extLst>
      <p:ext uri="{BB962C8B-B14F-4D97-AF65-F5344CB8AC3E}">
        <p14:creationId xmlns:p14="http://schemas.microsoft.com/office/powerpoint/2010/main" val="29589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265A-FC9B-5AC1-BE21-440E0782F8CC}"/>
              </a:ext>
            </a:extLst>
          </p:cNvPr>
          <p:cNvSpPr>
            <a:spLocks noGrp="1"/>
          </p:cNvSpPr>
          <p:nvPr>
            <p:ph type="title"/>
          </p:nvPr>
        </p:nvSpPr>
        <p:spPr/>
        <p:txBody>
          <a:bodyPr/>
          <a:lstStyle/>
          <a:p>
            <a:r>
              <a:rPr lang="en-US" dirty="0"/>
              <a:t>Performance Comparison</a:t>
            </a:r>
          </a:p>
        </p:txBody>
      </p:sp>
      <p:graphicFrame>
        <p:nvGraphicFramePr>
          <p:cNvPr id="9" name="Chart 8">
            <a:extLst>
              <a:ext uri="{FF2B5EF4-FFF2-40B4-BE49-F238E27FC236}">
                <a16:creationId xmlns:a16="http://schemas.microsoft.com/office/drawing/2014/main" id="{C5E11A45-55DC-64C0-8ADC-5DDD9DEC6216}"/>
              </a:ext>
            </a:extLst>
          </p:cNvPr>
          <p:cNvGraphicFramePr/>
          <p:nvPr>
            <p:extLst>
              <p:ext uri="{D42A27DB-BD31-4B8C-83A1-F6EECF244321}">
                <p14:modId xmlns:p14="http://schemas.microsoft.com/office/powerpoint/2010/main" val="2584197438"/>
              </p:ext>
            </p:extLst>
          </p:nvPr>
        </p:nvGraphicFramePr>
        <p:xfrm>
          <a:off x="4572000" y="1412535"/>
          <a:ext cx="4054546" cy="335219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1">
            <a:extLst>
              <a:ext uri="{FF2B5EF4-FFF2-40B4-BE49-F238E27FC236}">
                <a16:creationId xmlns:a16="http://schemas.microsoft.com/office/drawing/2014/main" id="{A12CD6DC-5FBE-2A49-23CF-0564E8F3E555}"/>
              </a:ext>
            </a:extLst>
          </p:cNvPr>
          <p:cNvSpPr>
            <a:spLocks noGrp="1" noChangeArrowheads="1"/>
          </p:cNvSpPr>
          <p:nvPr>
            <p:ph type="body" idx="1"/>
          </p:nvPr>
        </p:nvSpPr>
        <p:spPr bwMode="auto">
          <a:xfrm>
            <a:off x="517453" y="2382030"/>
            <a:ext cx="41204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kumimoji="0" lang="en-US" altLang="en-US" sz="1400" b="1" i="0" u="none" strike="noStrike" cap="none" normalizeH="0" baseline="0" dirty="0" err="1">
                <a:ln>
                  <a:noFill/>
                </a:ln>
                <a:solidFill>
                  <a:schemeClr val="tx2"/>
                </a:solidFill>
                <a:effectLst/>
                <a:latin typeface="Fira Sans" panose="020B0503050000020004" pitchFamily="34" charset="0"/>
              </a:rPr>
              <a:t>Newmm</a:t>
            </a:r>
            <a:r>
              <a:rPr kumimoji="0" lang="en-US" altLang="en-US" sz="1400" b="1" i="0" u="none" strike="noStrike" cap="none" normalizeH="0" baseline="0" dirty="0">
                <a:ln>
                  <a:noFill/>
                </a:ln>
                <a:solidFill>
                  <a:schemeClr val="tx2"/>
                </a:solidFill>
                <a:effectLst/>
                <a:latin typeface="Fira Sans" panose="020B0503050000020004" pitchFamily="34" charset="0"/>
              </a:rPr>
              <a:t> </a:t>
            </a:r>
            <a:r>
              <a:rPr kumimoji="0" lang="en-US" altLang="en-US" sz="1400" i="0" u="none" strike="noStrike" cap="none" normalizeH="0" baseline="0" dirty="0">
                <a:ln>
                  <a:noFill/>
                </a:ln>
                <a:solidFill>
                  <a:schemeClr val="tx2"/>
                </a:solidFill>
                <a:effectLst/>
                <a:latin typeface="Fira Sans" panose="020B0503050000020004" pitchFamily="34" charset="0"/>
              </a:rPr>
              <a:t>performs better than </a:t>
            </a:r>
            <a:r>
              <a:rPr kumimoji="0" lang="en-US" altLang="en-US" sz="1400" b="1" i="0" u="none" strike="noStrike" cap="none" normalizeH="0" baseline="0" dirty="0" err="1">
                <a:ln>
                  <a:noFill/>
                </a:ln>
                <a:solidFill>
                  <a:schemeClr val="tx2"/>
                </a:solidFill>
                <a:effectLst/>
                <a:latin typeface="Fira Sans" panose="020B0503050000020004" pitchFamily="34" charset="0"/>
              </a:rPr>
              <a:t>WangchanBERTa</a:t>
            </a:r>
            <a:r>
              <a:rPr kumimoji="0" lang="en-US" altLang="en-US" sz="1400" i="0" u="none" strike="noStrike" cap="none" normalizeH="0" baseline="0" dirty="0">
                <a:ln>
                  <a:noFill/>
                </a:ln>
                <a:solidFill>
                  <a:schemeClr val="tx2"/>
                </a:solidFill>
                <a:effectLst/>
                <a:latin typeface="Fira Sans" panose="020B0503050000020004" pitchFamily="34" charset="0"/>
              </a:rPr>
              <a:t> in many models except SVM  where both have the same score.</a:t>
            </a:r>
            <a:endParaRPr lang="en-US" altLang="en-US" sz="1400" dirty="0">
              <a:solidFill>
                <a:schemeClr val="tx2"/>
              </a:solidFill>
              <a:latin typeface="Fira Sans" panose="020B0503050000020004" pitchFamily="34" charset="0"/>
            </a:endParaRPr>
          </a:p>
          <a:p>
            <a:pPr marL="0" indent="0" eaLnBrk="0" fontAlgn="base" hangingPunct="0">
              <a:spcBef>
                <a:spcPct val="0"/>
              </a:spcBef>
              <a:spcAft>
                <a:spcPct val="0"/>
              </a:spcAft>
              <a:buClrTx/>
              <a:buSzTx/>
              <a:buNone/>
            </a:pPr>
            <a:endParaRPr kumimoji="0" lang="en-US" altLang="en-US" sz="1400" i="0" u="none" strike="noStrike" cap="none" normalizeH="0" baseline="0" dirty="0">
              <a:ln>
                <a:noFill/>
              </a:ln>
              <a:solidFill>
                <a:schemeClr val="tx2"/>
              </a:solidFill>
              <a:effectLst/>
              <a:latin typeface="Fira Sans" panose="020B0503050000020004" pitchFamily="34" charset="0"/>
            </a:endParaRPr>
          </a:p>
          <a:p>
            <a:pPr marL="0" indent="0" eaLnBrk="0" fontAlgn="base" hangingPunct="0">
              <a:spcBef>
                <a:spcPct val="0"/>
              </a:spcBef>
              <a:spcAft>
                <a:spcPct val="0"/>
              </a:spcAft>
              <a:buClrTx/>
              <a:buSzTx/>
              <a:buNone/>
            </a:pPr>
            <a:endParaRPr kumimoji="0" lang="en-US" altLang="en-US" sz="1400" i="0" u="none" strike="noStrike" cap="none" normalizeH="0" baseline="0" dirty="0">
              <a:ln>
                <a:noFill/>
              </a:ln>
              <a:solidFill>
                <a:schemeClr val="tx2"/>
              </a:solidFill>
              <a:effectLst/>
              <a:latin typeface="Fira Sans" panose="020B0503050000020004" pitchFamily="34" charset="0"/>
            </a:endParaRPr>
          </a:p>
        </p:txBody>
      </p:sp>
    </p:spTree>
    <p:extLst>
      <p:ext uri="{BB962C8B-B14F-4D97-AF65-F5344CB8AC3E}">
        <p14:creationId xmlns:p14="http://schemas.microsoft.com/office/powerpoint/2010/main" val="219907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C786-AAC5-2FA4-DB26-615F4628A460}"/>
              </a:ext>
            </a:extLst>
          </p:cNvPr>
          <p:cNvSpPr>
            <a:spLocks noGrp="1"/>
          </p:cNvSpPr>
          <p:nvPr>
            <p:ph type="title"/>
          </p:nvPr>
        </p:nvSpPr>
        <p:spPr/>
        <p:txBody>
          <a:bodyPr/>
          <a:lstStyle/>
          <a:p>
            <a:r>
              <a:rPr lang="en-US" dirty="0"/>
              <a:t>Performance Comparison (2)</a:t>
            </a:r>
          </a:p>
        </p:txBody>
      </p:sp>
      <p:graphicFrame>
        <p:nvGraphicFramePr>
          <p:cNvPr id="8" name="Chart 7">
            <a:extLst>
              <a:ext uri="{FF2B5EF4-FFF2-40B4-BE49-F238E27FC236}">
                <a16:creationId xmlns:a16="http://schemas.microsoft.com/office/drawing/2014/main" id="{45375E4B-D659-E003-C44F-0923E1A8F4F3}"/>
              </a:ext>
            </a:extLst>
          </p:cNvPr>
          <p:cNvGraphicFramePr/>
          <p:nvPr>
            <p:extLst>
              <p:ext uri="{D42A27DB-BD31-4B8C-83A1-F6EECF244321}">
                <p14:modId xmlns:p14="http://schemas.microsoft.com/office/powerpoint/2010/main" val="442701778"/>
              </p:ext>
            </p:extLst>
          </p:nvPr>
        </p:nvGraphicFramePr>
        <p:xfrm>
          <a:off x="506555" y="1321522"/>
          <a:ext cx="3795673" cy="22718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FB68FA2-2318-0BDD-9854-17EA02B00B3A}"/>
              </a:ext>
            </a:extLst>
          </p:cNvPr>
          <p:cNvGraphicFramePr/>
          <p:nvPr>
            <p:extLst>
              <p:ext uri="{D42A27DB-BD31-4B8C-83A1-F6EECF244321}">
                <p14:modId xmlns:p14="http://schemas.microsoft.com/office/powerpoint/2010/main" val="4201888755"/>
              </p:ext>
            </p:extLst>
          </p:nvPr>
        </p:nvGraphicFramePr>
        <p:xfrm>
          <a:off x="4878530" y="1321522"/>
          <a:ext cx="3795673" cy="227185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849376A3-E881-4095-7ABD-205E7A043CE4}"/>
              </a:ext>
            </a:extLst>
          </p:cNvPr>
          <p:cNvSpPr txBox="1"/>
          <p:nvPr/>
        </p:nvSpPr>
        <p:spPr>
          <a:xfrm>
            <a:off x="656803" y="3789453"/>
            <a:ext cx="3495175" cy="954107"/>
          </a:xfrm>
          <a:prstGeom prst="rect">
            <a:avLst/>
          </a:prstGeom>
          <a:noFill/>
        </p:spPr>
        <p:txBody>
          <a:bodyPr wrap="square">
            <a:spAutoFit/>
          </a:bodyPr>
          <a:lstStyle/>
          <a:p>
            <a:r>
              <a:rPr lang="en-US" dirty="0">
                <a:solidFill>
                  <a:schemeClr val="tx2"/>
                </a:solidFill>
                <a:latin typeface="Fira Sans" panose="020B0503050000020004" pitchFamily="34" charset="0"/>
              </a:rPr>
              <a:t>Constraining </a:t>
            </a:r>
            <a:r>
              <a:rPr lang="en-US" b="1" dirty="0">
                <a:solidFill>
                  <a:schemeClr val="tx2"/>
                </a:solidFill>
                <a:latin typeface="Fira Sans" panose="020B0503050000020004" pitchFamily="34" charset="0"/>
              </a:rPr>
              <a:t>Max DF</a:t>
            </a:r>
            <a:r>
              <a:rPr lang="en-US" dirty="0">
                <a:solidFill>
                  <a:schemeClr val="tx2"/>
                </a:solidFill>
                <a:latin typeface="Fira Sans" panose="020B0503050000020004" pitchFamily="34" charset="0"/>
              </a:rPr>
              <a:t> to</a:t>
            </a:r>
            <a:r>
              <a:rPr lang="en-US" b="1" dirty="0">
                <a:solidFill>
                  <a:schemeClr val="tx2"/>
                </a:solidFill>
                <a:latin typeface="Fira Sans" panose="020B0503050000020004" pitchFamily="34" charset="0"/>
              </a:rPr>
              <a:t> 0.9 </a:t>
            </a:r>
            <a:r>
              <a:rPr lang="en-US" dirty="0">
                <a:solidFill>
                  <a:schemeClr val="tx2"/>
                </a:solidFill>
                <a:latin typeface="Fira Sans" panose="020B0503050000020004" pitchFamily="34" charset="0"/>
              </a:rPr>
              <a:t>marginally improves </a:t>
            </a:r>
            <a:r>
              <a:rPr lang="en-US" b="1" dirty="0">
                <a:solidFill>
                  <a:schemeClr val="tx2"/>
                </a:solidFill>
                <a:latin typeface="Fira Sans" panose="020B0503050000020004" pitchFamily="34" charset="0"/>
              </a:rPr>
              <a:t>Neural Network</a:t>
            </a:r>
            <a:r>
              <a:rPr lang="en-US" dirty="0">
                <a:solidFill>
                  <a:schemeClr val="tx2"/>
                </a:solidFill>
                <a:latin typeface="Fira Sans" panose="020B0503050000020004" pitchFamily="34" charset="0"/>
              </a:rPr>
              <a:t> performance, but has no significant impact on other models.</a:t>
            </a:r>
          </a:p>
        </p:txBody>
      </p:sp>
      <p:sp>
        <p:nvSpPr>
          <p:cNvPr id="16" name="TextBox 15">
            <a:extLst>
              <a:ext uri="{FF2B5EF4-FFF2-40B4-BE49-F238E27FC236}">
                <a16:creationId xmlns:a16="http://schemas.microsoft.com/office/drawing/2014/main" id="{15BC0886-4F4D-AF13-3A48-AB8C239F1CF5}"/>
              </a:ext>
            </a:extLst>
          </p:cNvPr>
          <p:cNvSpPr txBox="1"/>
          <p:nvPr/>
        </p:nvSpPr>
        <p:spPr>
          <a:xfrm>
            <a:off x="5043226" y="3789453"/>
            <a:ext cx="3466280" cy="738664"/>
          </a:xfrm>
          <a:prstGeom prst="rect">
            <a:avLst/>
          </a:prstGeom>
          <a:noFill/>
        </p:spPr>
        <p:txBody>
          <a:bodyPr wrap="square">
            <a:spAutoFit/>
          </a:bodyPr>
          <a:lstStyle/>
          <a:p>
            <a:r>
              <a:rPr lang="en-US" b="1" dirty="0">
                <a:solidFill>
                  <a:schemeClr val="tx2"/>
                </a:solidFill>
                <a:latin typeface="Fira Sans" panose="020B0503050000020004" pitchFamily="34" charset="0"/>
              </a:rPr>
              <a:t>Neural Network </a:t>
            </a:r>
            <a:r>
              <a:rPr lang="en-US" dirty="0">
                <a:solidFill>
                  <a:schemeClr val="tx2"/>
                </a:solidFill>
                <a:latin typeface="Fira Sans" panose="020B0503050000020004" pitchFamily="34" charset="0"/>
              </a:rPr>
              <a:t>benefits most from constraining </a:t>
            </a:r>
            <a:r>
              <a:rPr lang="en-US" b="1" dirty="0">
                <a:solidFill>
                  <a:schemeClr val="tx2"/>
                </a:solidFill>
                <a:latin typeface="Fira Sans" panose="020B0503050000020004" pitchFamily="34" charset="0"/>
              </a:rPr>
              <a:t>Max Features</a:t>
            </a:r>
            <a:r>
              <a:rPr lang="en-US" dirty="0">
                <a:solidFill>
                  <a:schemeClr val="tx2"/>
                </a:solidFill>
                <a:latin typeface="Fira Sans" panose="020B0503050000020004" pitchFamily="34" charset="0"/>
              </a:rPr>
              <a:t> to </a:t>
            </a:r>
            <a:r>
              <a:rPr lang="en-US" b="1" dirty="0">
                <a:solidFill>
                  <a:schemeClr val="tx2"/>
                </a:solidFill>
                <a:latin typeface="Fira Sans" panose="020B0503050000020004" pitchFamily="34" charset="0"/>
              </a:rPr>
              <a:t>5000</a:t>
            </a:r>
            <a:r>
              <a:rPr lang="en-US" dirty="0">
                <a:solidFill>
                  <a:schemeClr val="tx2"/>
                </a:solidFill>
                <a:latin typeface="Fira Sans" panose="020B0503050000020004" pitchFamily="34" charset="0"/>
              </a:rPr>
              <a:t>, </a:t>
            </a:r>
          </a:p>
          <a:p>
            <a:r>
              <a:rPr lang="en-US" dirty="0">
                <a:solidFill>
                  <a:schemeClr val="tx2"/>
                </a:solidFill>
                <a:latin typeface="Fira Sans" panose="020B0503050000020004" pitchFamily="34" charset="0"/>
              </a:rPr>
              <a:t>while other models remain unaffected.</a:t>
            </a:r>
          </a:p>
        </p:txBody>
      </p:sp>
    </p:spTree>
    <p:extLst>
      <p:ext uri="{BB962C8B-B14F-4D97-AF65-F5344CB8AC3E}">
        <p14:creationId xmlns:p14="http://schemas.microsoft.com/office/powerpoint/2010/main" val="2581888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786733F-1B83-E22F-4C9F-7324E325D335}"/>
              </a:ext>
            </a:extLst>
          </p:cNvPr>
          <p:cNvGraphicFramePr/>
          <p:nvPr>
            <p:extLst>
              <p:ext uri="{D42A27DB-BD31-4B8C-83A1-F6EECF244321}">
                <p14:modId xmlns:p14="http://schemas.microsoft.com/office/powerpoint/2010/main" val="1430359836"/>
              </p:ext>
            </p:extLst>
          </p:nvPr>
        </p:nvGraphicFramePr>
        <p:xfrm>
          <a:off x="4184073" y="1153391"/>
          <a:ext cx="4792986" cy="363104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70706864-EECC-2F75-1A4F-3B7A873633E7}"/>
              </a:ext>
            </a:extLst>
          </p:cNvPr>
          <p:cNvSpPr>
            <a:spLocks noGrp="1"/>
          </p:cNvSpPr>
          <p:nvPr>
            <p:ph type="title"/>
          </p:nvPr>
        </p:nvSpPr>
        <p:spPr/>
        <p:txBody>
          <a:bodyPr/>
          <a:lstStyle/>
          <a:p>
            <a:r>
              <a:rPr lang="en-US" dirty="0"/>
              <a:t>Model Evaluation</a:t>
            </a:r>
            <a:br>
              <a:rPr lang="en-US" dirty="0"/>
            </a:br>
            <a:endParaRPr lang="en-US" dirty="0"/>
          </a:p>
        </p:txBody>
      </p:sp>
      <p:sp>
        <p:nvSpPr>
          <p:cNvPr id="6" name="Rectangle 1">
            <a:extLst>
              <a:ext uri="{FF2B5EF4-FFF2-40B4-BE49-F238E27FC236}">
                <a16:creationId xmlns:a16="http://schemas.microsoft.com/office/drawing/2014/main" id="{7DACD9E3-E7DE-A282-AAA9-989792B9B10C}"/>
              </a:ext>
            </a:extLst>
          </p:cNvPr>
          <p:cNvSpPr>
            <a:spLocks noGrp="1" noChangeArrowheads="1"/>
          </p:cNvSpPr>
          <p:nvPr>
            <p:ph type="body" idx="1"/>
          </p:nvPr>
        </p:nvSpPr>
        <p:spPr bwMode="auto">
          <a:xfrm>
            <a:off x="489815" y="2149788"/>
            <a:ext cx="348182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SzTx/>
            </a:pPr>
            <a:r>
              <a:rPr kumimoji="0" lang="en-US" altLang="en-US" sz="1400" b="1" i="0" u="none" strike="noStrike" cap="none" normalizeH="0" baseline="0" dirty="0">
                <a:ln>
                  <a:noFill/>
                </a:ln>
                <a:solidFill>
                  <a:schemeClr val="tx2"/>
                </a:solidFill>
                <a:effectLst/>
                <a:latin typeface="Fira Sans" panose="020B0503050000020004" pitchFamily="34" charset="0"/>
              </a:rPr>
              <a:t>Neural Network</a:t>
            </a:r>
            <a:r>
              <a:rPr kumimoji="0" lang="en-US" altLang="en-US" sz="1400" b="0" i="0" u="none" strike="noStrike" cap="none" normalizeH="0" baseline="0" dirty="0">
                <a:ln>
                  <a:noFill/>
                </a:ln>
                <a:solidFill>
                  <a:schemeClr val="tx2"/>
                </a:solidFill>
                <a:effectLst/>
                <a:latin typeface="Fira Sans" panose="020B0503050000020004" pitchFamily="34" charset="0"/>
              </a:rPr>
              <a:t> performs the best, with an accuracy of </a:t>
            </a:r>
            <a:r>
              <a:rPr kumimoji="0" lang="en-US" altLang="en-US" sz="1400" b="1" i="0" u="none" strike="noStrike" cap="none" normalizeH="0" baseline="0" dirty="0">
                <a:ln>
                  <a:noFill/>
                </a:ln>
                <a:solidFill>
                  <a:schemeClr val="tx2"/>
                </a:solidFill>
                <a:effectLst/>
                <a:latin typeface="Fira Sans" panose="020B0503050000020004" pitchFamily="34" charset="0"/>
              </a:rPr>
              <a:t>0.68</a:t>
            </a:r>
            <a:endParaRPr lang="en-US" altLang="en-US" sz="1400" dirty="0">
              <a:solidFill>
                <a:schemeClr val="tx2"/>
              </a:solidFill>
              <a:latin typeface="Fira Sans" panose="020B0503050000020004" pitchFamily="34" charset="0"/>
            </a:endParaRPr>
          </a:p>
          <a:p>
            <a:pPr marL="0" indent="0" eaLnBrk="0" fontAlgn="base" hangingPunct="0">
              <a:spcBef>
                <a:spcPct val="0"/>
              </a:spcBef>
              <a:spcAft>
                <a:spcPct val="0"/>
              </a:spcAft>
              <a:buClrTx/>
              <a:buSzTx/>
              <a:buNone/>
            </a:pPr>
            <a:endParaRPr lang="en-US" altLang="en-US" sz="1400" dirty="0">
              <a:solidFill>
                <a:schemeClr val="tx2"/>
              </a:solidFill>
              <a:latin typeface="Fira Sans" panose="020B0503050000020004" pitchFamily="34" charset="0"/>
            </a:endParaRPr>
          </a:p>
          <a:p>
            <a:pPr marL="285750" indent="-285750" eaLnBrk="0" fontAlgn="base" hangingPunct="0">
              <a:spcBef>
                <a:spcPct val="0"/>
              </a:spcBef>
              <a:spcAft>
                <a:spcPct val="0"/>
              </a:spcAft>
              <a:buClrTx/>
              <a:buSzTx/>
            </a:pPr>
            <a:r>
              <a:rPr kumimoji="0" lang="en-US" altLang="en-US" sz="1400" i="0" u="none" strike="noStrike" cap="none" normalizeH="0" baseline="0" dirty="0">
                <a:ln>
                  <a:noFill/>
                </a:ln>
                <a:solidFill>
                  <a:schemeClr val="tx2"/>
                </a:solidFill>
                <a:effectLst/>
                <a:latin typeface="Fira Sans" panose="020B0503050000020004" pitchFamily="34" charset="0"/>
              </a:rPr>
              <a:t>Other models like SVM (0.51), Gradient Boosting (0.49), and Naive Bayes (0.44) show lower accuracies.</a:t>
            </a:r>
          </a:p>
        </p:txBody>
      </p:sp>
    </p:spTree>
    <p:extLst>
      <p:ext uri="{BB962C8B-B14F-4D97-AF65-F5344CB8AC3E}">
        <p14:creationId xmlns:p14="http://schemas.microsoft.com/office/powerpoint/2010/main" val="315412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6" name="Google Shape;606;p31"/>
          <p:cNvSpPr txBox="1">
            <a:spLocks noGrp="1"/>
          </p:cNvSpPr>
          <p:nvPr>
            <p:ph type="title"/>
          </p:nvPr>
        </p:nvSpPr>
        <p:spPr>
          <a:xfrm>
            <a:off x="713150" y="2106525"/>
            <a:ext cx="4778800" cy="171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Summary</a:t>
            </a:r>
          </a:p>
        </p:txBody>
      </p:sp>
      <p:sp>
        <p:nvSpPr>
          <p:cNvPr id="607" name="Google Shape;607;p31"/>
          <p:cNvSpPr txBox="1">
            <a:spLocks noGrp="1"/>
          </p:cNvSpPr>
          <p:nvPr>
            <p:ph type="title" idx="2"/>
          </p:nvPr>
        </p:nvSpPr>
        <p:spPr>
          <a:xfrm>
            <a:off x="713150" y="1154400"/>
            <a:ext cx="1306150" cy="8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12294" name="Picture 6" descr="Digital Supply Chain Vector Art, Icons, and Graphics for Free Download">
            <a:extLst>
              <a:ext uri="{FF2B5EF4-FFF2-40B4-BE49-F238E27FC236}">
                <a16:creationId xmlns:a16="http://schemas.microsoft.com/office/drawing/2014/main" id="{5638C30D-2D92-DA75-1590-D2379A1200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1464" y1="22245" x2="51464" y2="17755"/>
                        <a14:foregroundMark x1="87815" y1="50918" x2="89517" y2="66531"/>
                        <a14:foregroundMark x1="89517" y1="66531" x2="79918" y2="72551"/>
                        <a14:foregroundMark x1="79918" y1="72551" x2="77536" y2="71837"/>
                        <a14:foregroundMark x1="86113" y1="65000" x2="89040" y2="73673"/>
                        <a14:foregroundMark x1="89040" y1="73673" x2="88564" y2="74796"/>
                        <a14:foregroundMark x1="89925" y1="75918" x2="89925" y2="75918"/>
                        <a14:foregroundMark x1="84820" y1="60714" x2="77059" y2="56327"/>
                        <a14:foregroundMark x1="69639" y1="70000" x2="37440" y2="67041"/>
                        <a14:foregroundMark x1="58271" y1="56531" x2="33696" y2="52449"/>
                        <a14:foregroundMark x1="54799" y1="56837" x2="37168" y2="55408"/>
                        <a14:foregroundMark x1="77332" y1="58673" x2="78897" y2="72245"/>
                        <a14:foregroundMark x1="78897" y1="72245" x2="83594" y2="76327"/>
                        <a14:foregroundMark x1="25800" y1="57551" x2="27910" y2="72551"/>
                        <a14:foregroundMark x1="22464" y1="55918" x2="22464" y2="70714"/>
                        <a14:foregroundMark x1="22464" y1="70714" x2="30361" y2="72449"/>
                        <a14:foregroundMark x1="30361" y1="72449" x2="31110" y2="51327"/>
                        <a14:foregroundMark x1="13342" y1="69592" x2="13206" y2="74286"/>
                        <a14:foregroundMark x1="13547" y1="66327" x2="13547" y2="66327"/>
                        <a14:foregroundMark x1="14091" y1="67959" x2="16678" y2="70000"/>
                        <a14:foregroundMark x1="11845" y1="73367" x2="11845" y2="73367"/>
                        <a14:foregroundMark x1="12117" y1="70714" x2="12117" y2="71531"/>
                        <a14:foregroundMark x1="11981" y1="70510" x2="11436" y2="73163"/>
                      </a14:backgroundRemoval>
                    </a14:imgEffect>
                  </a14:imgLayer>
                </a14:imgProps>
              </a:ext>
              <a:ext uri="{28A0092B-C50C-407E-A947-70E740481C1C}">
                <a14:useLocalDpi xmlns:a14="http://schemas.microsoft.com/office/drawing/2010/main" val="0"/>
              </a:ext>
            </a:extLst>
          </a:blip>
          <a:srcRect/>
          <a:stretch>
            <a:fillRect/>
          </a:stretch>
        </p:blipFill>
        <p:spPr bwMode="auto">
          <a:xfrm>
            <a:off x="4466277" y="1273752"/>
            <a:ext cx="4174963" cy="27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7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50"/>
          <p:cNvSpPr txBox="1">
            <a:spLocks noGrp="1"/>
          </p:cNvSpPr>
          <p:nvPr>
            <p:ph type="title"/>
          </p:nvPr>
        </p:nvSpPr>
        <p:spPr>
          <a:prstGeom prst="rect">
            <a:avLst/>
          </a:prstGeom>
        </p:spPr>
        <p:txBody>
          <a:bodyPr spcFirstLastPara="1" wrap="square" lIns="91425" tIns="91425" rIns="91425" bIns="91425" anchor="t" anchorCtr="0">
            <a:noAutofit/>
          </a:bodyPr>
          <a:lstStyle/>
          <a:p>
            <a:r>
              <a:rPr lang="en-US" dirty="0"/>
              <a:t>Key Findings</a:t>
            </a:r>
            <a:br>
              <a:rPr lang="en-US" dirty="0"/>
            </a:br>
            <a:br>
              <a:rPr lang="en-US" sz="2800" b="1" dirty="0">
                <a:latin typeface="Sora"/>
                <a:ea typeface="Sora"/>
                <a:cs typeface="Sora"/>
                <a:sym typeface="Sora"/>
              </a:rPr>
            </a:br>
            <a:endParaRPr dirty="0"/>
          </a:p>
        </p:txBody>
      </p:sp>
      <p:sp>
        <p:nvSpPr>
          <p:cNvPr id="2" name="Google Shape;994;p41">
            <a:extLst>
              <a:ext uri="{FF2B5EF4-FFF2-40B4-BE49-F238E27FC236}">
                <a16:creationId xmlns:a16="http://schemas.microsoft.com/office/drawing/2014/main" id="{30E60F51-532B-BA17-11A3-DBA3C8F2C15B}"/>
              </a:ext>
            </a:extLst>
          </p:cNvPr>
          <p:cNvSpPr txBox="1">
            <a:spLocks/>
          </p:cNvSpPr>
          <p:nvPr/>
        </p:nvSpPr>
        <p:spPr>
          <a:xfrm>
            <a:off x="720000" y="1955303"/>
            <a:ext cx="2316378" cy="7763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9pPr>
          </a:lstStyle>
          <a:p>
            <a:r>
              <a:rPr lang="en-US" sz="4000" b="1" dirty="0">
                <a:ln>
                  <a:solidFill>
                    <a:schemeClr val="tx1"/>
                  </a:solidFill>
                </a:ln>
                <a:solidFill>
                  <a:srgbClr val="8AD4D6"/>
                </a:solidFill>
              </a:rPr>
              <a:t>71.57 %</a:t>
            </a:r>
            <a:endParaRPr lang="en" sz="4000" dirty="0">
              <a:ln>
                <a:solidFill>
                  <a:schemeClr val="tx1"/>
                </a:solidFill>
              </a:ln>
              <a:solidFill>
                <a:srgbClr val="8AD4D6"/>
              </a:solidFill>
            </a:endParaRPr>
          </a:p>
        </p:txBody>
      </p:sp>
      <p:sp>
        <p:nvSpPr>
          <p:cNvPr id="4" name="TextBox 3">
            <a:extLst>
              <a:ext uri="{FF2B5EF4-FFF2-40B4-BE49-F238E27FC236}">
                <a16:creationId xmlns:a16="http://schemas.microsoft.com/office/drawing/2014/main" id="{F0C48911-F351-EDD8-0C16-658925F77489}"/>
              </a:ext>
            </a:extLst>
          </p:cNvPr>
          <p:cNvSpPr txBox="1"/>
          <p:nvPr/>
        </p:nvSpPr>
        <p:spPr>
          <a:xfrm>
            <a:off x="4840748" y="1601492"/>
            <a:ext cx="4023166" cy="1585049"/>
          </a:xfrm>
          <a:prstGeom prst="rect">
            <a:avLst/>
          </a:prstGeom>
          <a:noFill/>
        </p:spPr>
        <p:txBody>
          <a:bodyPr wrap="square">
            <a:spAutoFit/>
          </a:bodyPr>
          <a:lstStyle/>
          <a:p>
            <a:pPr marL="0" lvl="0" indent="0" algn="l" rtl="0">
              <a:lnSpc>
                <a:spcPct val="150000"/>
              </a:lnSpc>
              <a:spcBef>
                <a:spcPts val="0"/>
              </a:spcBef>
              <a:spcAft>
                <a:spcPts val="0"/>
              </a:spcAft>
              <a:buClr>
                <a:schemeClr val="dk1"/>
              </a:buClr>
              <a:buSzPts val="1100"/>
              <a:buFont typeface="Arial"/>
              <a:buNone/>
            </a:pPr>
            <a:r>
              <a:rPr lang="en-US" sz="1800" b="1" dirty="0">
                <a:solidFill>
                  <a:schemeClr val="tx2"/>
                </a:solidFill>
                <a:latin typeface="Sora"/>
                <a:ea typeface="Sora"/>
                <a:cs typeface="Sora"/>
                <a:sym typeface="Sora"/>
              </a:rPr>
              <a:t>Best Performance</a:t>
            </a:r>
            <a:endParaRPr lang="en-US" dirty="0">
              <a:solidFill>
                <a:schemeClr val="tx2"/>
              </a:solidFill>
              <a:uFill>
                <a:noFill/>
              </a:uFill>
              <a:latin typeface="Fira Sans" panose="020B0503050000020004" pitchFamily="34" charset="0"/>
              <a:cs typeface="Catamaran" panose="020B0604020202020204" charset="0"/>
            </a:endParaRPr>
          </a:p>
          <a:p>
            <a:pPr marL="457200" indent="-304800">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rPr>
              <a:t>Import-Export (92%)</a:t>
            </a:r>
          </a:p>
          <a:p>
            <a:pPr marL="457200" lvl="0" indent="-304800" algn="l" rtl="0">
              <a:spcBef>
                <a:spcPts val="0"/>
              </a:spcBef>
              <a:spcAft>
                <a:spcPts val="0"/>
              </a:spcAft>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rPr>
              <a:t>Procurement and Sourcing (89%)</a:t>
            </a:r>
          </a:p>
          <a:p>
            <a:pPr marL="457200" lvl="0" indent="-304800" algn="l" rtl="0">
              <a:spcBef>
                <a:spcPts val="0"/>
              </a:spcBef>
              <a:spcAft>
                <a:spcPts val="0"/>
              </a:spcAft>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rPr>
              <a:t>Warehouse and Inventory Management (84%)</a:t>
            </a:r>
          </a:p>
          <a:p>
            <a:pPr marL="0" lvl="0" indent="0" algn="l" rtl="0">
              <a:spcBef>
                <a:spcPts val="0"/>
              </a:spcBef>
              <a:spcAft>
                <a:spcPts val="0"/>
              </a:spcAft>
              <a:buClr>
                <a:schemeClr val="dk1"/>
              </a:buClr>
              <a:buSzPts val="1100"/>
              <a:buFont typeface="Arial"/>
              <a:buNone/>
            </a:pPr>
            <a:endParaRPr lang="en-US" dirty="0">
              <a:solidFill>
                <a:schemeClr val="tx2"/>
              </a:solidFill>
            </a:endParaRPr>
          </a:p>
        </p:txBody>
      </p:sp>
      <p:sp>
        <p:nvSpPr>
          <p:cNvPr id="6" name="TextBox 5">
            <a:extLst>
              <a:ext uri="{FF2B5EF4-FFF2-40B4-BE49-F238E27FC236}">
                <a16:creationId xmlns:a16="http://schemas.microsoft.com/office/drawing/2014/main" id="{92BF7B7E-62F5-25ED-EB6A-5B51DC1D75B1}"/>
              </a:ext>
            </a:extLst>
          </p:cNvPr>
          <p:cNvSpPr txBox="1"/>
          <p:nvPr/>
        </p:nvSpPr>
        <p:spPr>
          <a:xfrm>
            <a:off x="765173" y="1601492"/>
            <a:ext cx="4738686" cy="369332"/>
          </a:xfrm>
          <a:prstGeom prst="rect">
            <a:avLst/>
          </a:prstGeom>
          <a:noFill/>
        </p:spPr>
        <p:txBody>
          <a:bodyPr wrap="square">
            <a:spAutoFit/>
          </a:bodyPr>
          <a:lstStyle/>
          <a:p>
            <a:r>
              <a:rPr lang="en-US" sz="1800" b="1" dirty="0">
                <a:solidFill>
                  <a:schemeClr val="tx2"/>
                </a:solidFill>
                <a:latin typeface="Sora"/>
                <a:ea typeface="Sora"/>
                <a:cs typeface="Sora"/>
                <a:sym typeface="Sora"/>
              </a:rPr>
              <a:t>Accuracy</a:t>
            </a:r>
            <a:endParaRPr lang="en-US" sz="1800" dirty="0">
              <a:solidFill>
                <a:schemeClr val="tx2"/>
              </a:solidFill>
            </a:endParaRPr>
          </a:p>
        </p:txBody>
      </p:sp>
      <p:sp>
        <p:nvSpPr>
          <p:cNvPr id="9" name="TextBox 8">
            <a:extLst>
              <a:ext uri="{FF2B5EF4-FFF2-40B4-BE49-F238E27FC236}">
                <a16:creationId xmlns:a16="http://schemas.microsoft.com/office/drawing/2014/main" id="{D6164CBC-51E9-A062-0848-6FCD7501E33F}"/>
              </a:ext>
            </a:extLst>
          </p:cNvPr>
          <p:cNvSpPr txBox="1"/>
          <p:nvPr/>
        </p:nvSpPr>
        <p:spPr>
          <a:xfrm>
            <a:off x="765173" y="2947610"/>
            <a:ext cx="3378459" cy="1369606"/>
          </a:xfrm>
          <a:prstGeom prst="rect">
            <a:avLst/>
          </a:prstGeom>
          <a:noFill/>
        </p:spPr>
        <p:txBody>
          <a:bodyPr wrap="square">
            <a:spAutoFit/>
          </a:bodyPr>
          <a:lstStyle/>
          <a:p>
            <a:pPr marL="0" lvl="0" indent="0" algn="l" rtl="0">
              <a:lnSpc>
                <a:spcPct val="150000"/>
              </a:lnSpc>
              <a:spcBef>
                <a:spcPts val="1000"/>
              </a:spcBef>
              <a:spcAft>
                <a:spcPts val="0"/>
              </a:spcAft>
              <a:buClr>
                <a:schemeClr val="dk1"/>
              </a:buClr>
              <a:buSzPts val="1100"/>
              <a:buFont typeface="Arial"/>
              <a:buNone/>
            </a:pPr>
            <a:r>
              <a:rPr lang="en-US" sz="1800" b="1" dirty="0">
                <a:solidFill>
                  <a:schemeClr val="tx2"/>
                </a:solidFill>
                <a:latin typeface="Sora"/>
                <a:ea typeface="Sora"/>
                <a:cs typeface="Sora"/>
                <a:sym typeface="Sora"/>
              </a:rPr>
              <a:t>Best Combination </a:t>
            </a:r>
          </a:p>
          <a:p>
            <a:pPr marL="438150" lvl="0" indent="-285750" algn="l" rtl="0">
              <a:spcBef>
                <a:spcPts val="0"/>
              </a:spcBef>
              <a:spcAft>
                <a:spcPts val="0"/>
              </a:spcAft>
              <a:buClr>
                <a:schemeClr val="dk1"/>
              </a:buClr>
              <a:buSzPts val="1200"/>
              <a:buFont typeface="Arial" panose="020B0604020202020204" pitchFamily="34" charset="0"/>
              <a:buChar char="•"/>
            </a:pPr>
            <a:r>
              <a:rPr lang="en-US" sz="1400" dirty="0">
                <a:solidFill>
                  <a:schemeClr val="tx2"/>
                </a:solidFill>
                <a:latin typeface="Fira Sans" panose="020B0503050000020004" pitchFamily="34" charset="0"/>
              </a:rPr>
              <a:t>Model : Neural Network </a:t>
            </a:r>
          </a:p>
          <a:p>
            <a:pPr marL="438150" lvl="0" indent="-285750" algn="l" rtl="0">
              <a:spcBef>
                <a:spcPts val="0"/>
              </a:spcBef>
              <a:spcAft>
                <a:spcPts val="0"/>
              </a:spcAft>
              <a:buClr>
                <a:schemeClr val="dk1"/>
              </a:buClr>
              <a:buSzPts val="1200"/>
              <a:buFont typeface="Arial" panose="020B0604020202020204" pitchFamily="34" charset="0"/>
              <a:buChar char="•"/>
            </a:pPr>
            <a:r>
              <a:rPr lang="en-US" sz="1400" dirty="0">
                <a:solidFill>
                  <a:schemeClr val="tx2"/>
                </a:solidFill>
                <a:latin typeface="Fira Sans" panose="020B0503050000020004" pitchFamily="34" charset="0"/>
              </a:rPr>
              <a:t>Tokenizer : </a:t>
            </a:r>
            <a:r>
              <a:rPr lang="en-US" sz="1400" dirty="0" err="1">
                <a:solidFill>
                  <a:schemeClr val="tx2"/>
                </a:solidFill>
                <a:latin typeface="Fira Sans" panose="020B0503050000020004" pitchFamily="34" charset="0"/>
              </a:rPr>
              <a:t>Newmm</a:t>
            </a:r>
            <a:r>
              <a:rPr lang="en-US" sz="1400" dirty="0">
                <a:solidFill>
                  <a:schemeClr val="tx2"/>
                </a:solidFill>
                <a:latin typeface="Fira Sans" panose="020B0503050000020004" pitchFamily="34" charset="0"/>
              </a:rPr>
              <a:t> Tokenizer </a:t>
            </a:r>
          </a:p>
          <a:p>
            <a:pPr marL="438150" lvl="0" indent="-285750" algn="l" rtl="0">
              <a:spcBef>
                <a:spcPts val="0"/>
              </a:spcBef>
              <a:spcAft>
                <a:spcPts val="0"/>
              </a:spcAft>
              <a:buClr>
                <a:schemeClr val="dk1"/>
              </a:buClr>
              <a:buSzPts val="1200"/>
              <a:buFont typeface="Arial" panose="020B0604020202020204" pitchFamily="34" charset="0"/>
              <a:buChar char="•"/>
            </a:pPr>
            <a:r>
              <a:rPr lang="en-US" sz="1400" dirty="0" err="1">
                <a:solidFill>
                  <a:schemeClr val="tx2"/>
                </a:solidFill>
                <a:latin typeface="Fira Sans" panose="020B0503050000020004" pitchFamily="34" charset="0"/>
              </a:rPr>
              <a:t>max_features</a:t>
            </a:r>
            <a:r>
              <a:rPr lang="en-US" sz="1400" dirty="0">
                <a:solidFill>
                  <a:schemeClr val="tx2"/>
                </a:solidFill>
                <a:latin typeface="Fira Sans" panose="020B0503050000020004" pitchFamily="34" charset="0"/>
              </a:rPr>
              <a:t> = 5000</a:t>
            </a:r>
          </a:p>
          <a:p>
            <a:pPr marL="438150" lvl="0" indent="-285750" algn="l" rtl="0">
              <a:spcBef>
                <a:spcPts val="0"/>
              </a:spcBef>
              <a:spcAft>
                <a:spcPts val="0"/>
              </a:spcAft>
              <a:buClr>
                <a:schemeClr val="dk1"/>
              </a:buClr>
              <a:buSzPts val="1200"/>
              <a:buFont typeface="Arial" panose="020B0604020202020204" pitchFamily="34" charset="0"/>
              <a:buChar char="•"/>
            </a:pPr>
            <a:r>
              <a:rPr lang="en-US" sz="1400" dirty="0" err="1">
                <a:solidFill>
                  <a:schemeClr val="tx2"/>
                </a:solidFill>
                <a:latin typeface="Fira Sans" panose="020B0503050000020004" pitchFamily="34" charset="0"/>
              </a:rPr>
              <a:t>max_df</a:t>
            </a:r>
            <a:r>
              <a:rPr lang="en-US" sz="1400" dirty="0">
                <a:solidFill>
                  <a:schemeClr val="tx2"/>
                </a:solidFill>
                <a:latin typeface="Fira Sans" panose="020B0503050000020004" pitchFamily="34" charset="0"/>
              </a:rPr>
              <a:t> </a:t>
            </a:r>
            <a:r>
              <a:rPr lang="en-US" sz="1400" dirty="0">
                <a:solidFill>
                  <a:schemeClr val="tx2"/>
                </a:solidFill>
              </a:rPr>
              <a:t>= 0.9</a:t>
            </a:r>
          </a:p>
        </p:txBody>
      </p:sp>
      <p:sp>
        <p:nvSpPr>
          <p:cNvPr id="5" name="TextBox 4">
            <a:extLst>
              <a:ext uri="{FF2B5EF4-FFF2-40B4-BE49-F238E27FC236}">
                <a16:creationId xmlns:a16="http://schemas.microsoft.com/office/drawing/2014/main" id="{604CD72D-C372-045E-8443-3DF9963C5B99}"/>
              </a:ext>
            </a:extLst>
          </p:cNvPr>
          <p:cNvSpPr txBox="1"/>
          <p:nvPr/>
        </p:nvSpPr>
        <p:spPr>
          <a:xfrm>
            <a:off x="4840748" y="2947610"/>
            <a:ext cx="4572000" cy="1369606"/>
          </a:xfrm>
          <a:prstGeom prst="rect">
            <a:avLst/>
          </a:prstGeom>
          <a:noFill/>
        </p:spPr>
        <p:txBody>
          <a:bodyPr wrap="square">
            <a:spAutoFit/>
          </a:bodyPr>
          <a:lstStyle/>
          <a:p>
            <a:pPr marL="0" lvl="0" indent="0" algn="l" rtl="0">
              <a:lnSpc>
                <a:spcPct val="150000"/>
              </a:lnSpc>
              <a:spcBef>
                <a:spcPts val="0"/>
              </a:spcBef>
              <a:spcAft>
                <a:spcPts val="0"/>
              </a:spcAft>
              <a:buClr>
                <a:schemeClr val="dk1"/>
              </a:buClr>
              <a:buSzPts val="1100"/>
              <a:buFont typeface="Arial"/>
              <a:buNone/>
            </a:pPr>
            <a:r>
              <a:rPr lang="en-US" sz="1800" b="1" dirty="0">
                <a:solidFill>
                  <a:schemeClr val="tx2"/>
                </a:solidFill>
                <a:latin typeface="Sora"/>
                <a:ea typeface="Sora"/>
                <a:cs typeface="Sora"/>
                <a:sym typeface="Sora"/>
              </a:rPr>
              <a:t>Challenges</a:t>
            </a:r>
          </a:p>
          <a:p>
            <a:pPr marL="438150" lvl="0" indent="-285750" algn="l" rtl="0">
              <a:spcBef>
                <a:spcPts val="0"/>
              </a:spcBef>
              <a:spcAft>
                <a:spcPts val="0"/>
              </a:spcAft>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hlinkClick r:id="rId3">
                  <a:extLst>
                    <a:ext uri="{A12FA001-AC4F-418D-AE19-62706E023703}">
                      <ahyp:hlinkClr xmlns:ahyp="http://schemas.microsoft.com/office/drawing/2018/hyperlinkcolor" val="tx"/>
                    </a:ext>
                  </a:extLst>
                </a:hlinkClick>
              </a:rPr>
              <a:t>After Sales Service </a:t>
            </a:r>
            <a:r>
              <a:rPr lang="en-US" dirty="0">
                <a:solidFill>
                  <a:schemeClr val="tx2"/>
                </a:solidFill>
                <a:uFill>
                  <a:noFill/>
                </a:uFill>
                <a:latin typeface="Fira Sans" panose="020B0503050000020004" pitchFamily="34" charset="0"/>
                <a:cs typeface="Catamaran" panose="020B0604020202020204" charset="0"/>
              </a:rPr>
              <a:t>(20%)</a:t>
            </a:r>
            <a:endParaRPr lang="en-US" dirty="0">
              <a:solidFill>
                <a:schemeClr val="tx2"/>
              </a:solidFill>
              <a:uFill>
                <a:noFill/>
              </a:uFill>
              <a:latin typeface="Fira Sans" panose="020B0503050000020004" pitchFamily="34" charset="0"/>
              <a:cs typeface="Catamaran" panose="020B0604020202020204" charset="0"/>
              <a:hlinkClick r:id="rId3">
                <a:extLst>
                  <a:ext uri="{A12FA001-AC4F-418D-AE19-62706E023703}">
                    <ahyp:hlinkClr xmlns:ahyp="http://schemas.microsoft.com/office/drawing/2018/hyperlinkcolor" val="tx"/>
                  </a:ext>
                </a:extLst>
              </a:hlinkClick>
            </a:endParaRPr>
          </a:p>
          <a:p>
            <a:pPr marL="438150" lvl="0" indent="-285750" algn="l" rtl="0">
              <a:spcBef>
                <a:spcPts val="0"/>
              </a:spcBef>
              <a:spcAft>
                <a:spcPts val="0"/>
              </a:spcAft>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hlinkClick r:id="rId3">
                  <a:extLst>
                    <a:ext uri="{A12FA001-AC4F-418D-AE19-62706E023703}">
                      <ahyp:hlinkClr xmlns:ahyp="http://schemas.microsoft.com/office/drawing/2018/hyperlinkcolor" val="tx"/>
                    </a:ext>
                  </a:extLst>
                </a:hlinkClick>
              </a:rPr>
              <a:t>Others (38%)</a:t>
            </a:r>
          </a:p>
          <a:p>
            <a:pPr marL="438150" indent="-285750">
              <a:buClr>
                <a:schemeClr val="dk1"/>
              </a:buClr>
              <a:buSzPts val="1200"/>
              <a:buFont typeface="Arial" panose="020B0604020202020204" pitchFamily="34" charset="0"/>
              <a:buChar char="•"/>
            </a:pPr>
            <a:r>
              <a:rPr lang="en-US" dirty="0">
                <a:solidFill>
                  <a:schemeClr val="tx2"/>
                </a:solidFill>
                <a:uFill>
                  <a:noFill/>
                </a:uFill>
                <a:latin typeface="Fira Sans" panose="020B0503050000020004" pitchFamily="34" charset="0"/>
                <a:cs typeface="Catamaran" panose="020B0604020202020204" charset="0"/>
                <a:hlinkClick r:id="rId3">
                  <a:extLst>
                    <a:ext uri="{A12FA001-AC4F-418D-AE19-62706E023703}">
                      <ahyp:hlinkClr xmlns:ahyp="http://schemas.microsoft.com/office/drawing/2018/hyperlinkcolor" val="tx"/>
                    </a:ext>
                  </a:extLst>
                </a:hlinkClick>
              </a:rPr>
              <a:t>Manufacturing and Production (44%)</a:t>
            </a:r>
          </a:p>
          <a:p>
            <a:pPr marL="438150" lvl="0" indent="-285750" algn="l" rtl="0">
              <a:spcBef>
                <a:spcPts val="0"/>
              </a:spcBef>
              <a:spcAft>
                <a:spcPts val="0"/>
              </a:spcAft>
              <a:buClr>
                <a:schemeClr val="dk1"/>
              </a:buClr>
              <a:buSzPts val="1200"/>
              <a:buFont typeface="Arial" panose="020B0604020202020204" pitchFamily="34" charset="0"/>
              <a:buChar char="•"/>
            </a:pPr>
            <a:endParaRPr lang="en-US" dirty="0">
              <a:solidFill>
                <a:schemeClr val="tx2"/>
              </a:solidFill>
              <a:uFill>
                <a:noFill/>
              </a:uFill>
              <a:latin typeface="Fira Sans" panose="020B0503050000020004" pitchFamily="34" charset="0"/>
              <a:cs typeface="Catamaran" panose="020B0604020202020204" charset="0"/>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869760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Development and Recommendations</a:t>
            </a:r>
          </a:p>
        </p:txBody>
      </p:sp>
      <p:sp>
        <p:nvSpPr>
          <p:cNvPr id="6" name="TextBox 5">
            <a:extLst>
              <a:ext uri="{FF2B5EF4-FFF2-40B4-BE49-F238E27FC236}">
                <a16:creationId xmlns:a16="http://schemas.microsoft.com/office/drawing/2014/main" id="{D2D43E9C-B38A-5250-44B1-0ABD96E2A860}"/>
              </a:ext>
            </a:extLst>
          </p:cNvPr>
          <p:cNvSpPr txBox="1"/>
          <p:nvPr/>
        </p:nvSpPr>
        <p:spPr>
          <a:xfrm>
            <a:off x="720000" y="1729023"/>
            <a:ext cx="6974141" cy="1912062"/>
          </a:xfrm>
          <a:prstGeom prst="rect">
            <a:avLst/>
          </a:prstGeom>
          <a:noFill/>
        </p:spPr>
        <p:txBody>
          <a:bodyPr wrap="square">
            <a:spAutoFit/>
          </a:bodyPr>
          <a:lstStyle/>
          <a:p>
            <a:r>
              <a:rPr lang="en-US" sz="1800" dirty="0">
                <a:solidFill>
                  <a:schemeClr val="tx2"/>
                </a:solidFill>
                <a:latin typeface="Fira Sans" panose="020B0503050000020004" pitchFamily="34" charset="0"/>
                <a:cs typeface="Catamaran" panose="020B0604020202020204" charset="0"/>
              </a:rPr>
              <a:t>End-to-end pipeline automates the entire process, from data collection to final output:</a:t>
            </a:r>
          </a:p>
          <a:p>
            <a:pPr marL="28575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dirty="0">
                <a:solidFill>
                  <a:schemeClr val="tx2"/>
                </a:solidFill>
                <a:latin typeface="Fira Sans" panose="020B0503050000020004" pitchFamily="34" charset="0"/>
                <a:ea typeface="Catamaran"/>
                <a:cs typeface="Catamaran"/>
                <a:sym typeface="Catamaran"/>
              </a:rPr>
              <a:t>Categorization</a:t>
            </a:r>
          </a:p>
          <a:p>
            <a:pPr marL="28575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dirty="0">
                <a:solidFill>
                  <a:schemeClr val="tx2"/>
                </a:solidFill>
                <a:latin typeface="Fira Sans" panose="020B0503050000020004" pitchFamily="34" charset="0"/>
                <a:ea typeface="Catamaran"/>
                <a:cs typeface="Catamaran"/>
                <a:sym typeface="Catamaran"/>
              </a:rPr>
              <a:t>Summarization</a:t>
            </a:r>
          </a:p>
          <a:p>
            <a:pPr marL="28575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dirty="0">
                <a:solidFill>
                  <a:schemeClr val="tx2"/>
                </a:solidFill>
                <a:latin typeface="Fira Sans" panose="020B0503050000020004" pitchFamily="34" charset="0"/>
                <a:ea typeface="Catamaran"/>
                <a:cs typeface="Catamaran"/>
                <a:sym typeface="Catamaran"/>
              </a:rPr>
              <a:t>Analysis</a:t>
            </a:r>
          </a:p>
          <a:p>
            <a:pPr marL="28575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dirty="0">
                <a:solidFill>
                  <a:schemeClr val="tx2"/>
                </a:solidFill>
                <a:latin typeface="Fira Sans" panose="020B0503050000020004" pitchFamily="34" charset="0"/>
                <a:ea typeface="Catamaran"/>
                <a:cs typeface="Catamaran"/>
                <a:sym typeface="Catamaran"/>
              </a:rPr>
              <a:t>Recommender System</a:t>
            </a:r>
            <a:endParaRPr lang="en-US" sz="1600" dirty="0">
              <a:solidFill>
                <a:schemeClr val="tx2"/>
              </a:solidFill>
              <a:latin typeface="Catamaran" panose="020B0604020202020204" charset="0"/>
              <a:cs typeface="Catamaran" panose="020B0604020202020204" charset="0"/>
            </a:endParaRPr>
          </a:p>
        </p:txBody>
      </p:sp>
      <p:grpSp>
        <p:nvGrpSpPr>
          <p:cNvPr id="58" name="Google Shape;343;p24">
            <a:extLst>
              <a:ext uri="{FF2B5EF4-FFF2-40B4-BE49-F238E27FC236}">
                <a16:creationId xmlns:a16="http://schemas.microsoft.com/office/drawing/2014/main" id="{CD91B0C1-8E22-48D6-7559-B959AFCD32D4}"/>
              </a:ext>
            </a:extLst>
          </p:cNvPr>
          <p:cNvGrpSpPr/>
          <p:nvPr/>
        </p:nvGrpSpPr>
        <p:grpSpPr>
          <a:xfrm flipH="1">
            <a:off x="275077" y="4691688"/>
            <a:ext cx="2460529" cy="384273"/>
            <a:chOff x="0" y="2862672"/>
            <a:chExt cx="4565836" cy="712938"/>
          </a:xfrm>
        </p:grpSpPr>
        <p:sp>
          <p:nvSpPr>
            <p:cNvPr id="59" name="Google Shape;344;p24">
              <a:extLst>
                <a:ext uri="{FF2B5EF4-FFF2-40B4-BE49-F238E27FC236}">
                  <a16:creationId xmlns:a16="http://schemas.microsoft.com/office/drawing/2014/main" id="{D7117413-F6AC-CD98-F8A9-51E8DF791D36}"/>
                </a:ext>
              </a:extLst>
            </p:cNvPr>
            <p:cNvSpPr/>
            <p:nvPr/>
          </p:nvSpPr>
          <p:spPr>
            <a:xfrm>
              <a:off x="461221" y="2862672"/>
              <a:ext cx="2141356" cy="712936"/>
            </a:xfrm>
            <a:custGeom>
              <a:avLst/>
              <a:gdLst/>
              <a:ahLst/>
              <a:cxnLst/>
              <a:rect l="l" t="t" r="r" b="b"/>
              <a:pathLst>
                <a:path w="10293" h="3427" extrusionOk="0">
                  <a:moveTo>
                    <a:pt x="0" y="1"/>
                  </a:moveTo>
                  <a:lnTo>
                    <a:pt x="0" y="1426"/>
                  </a:lnTo>
                  <a:lnTo>
                    <a:pt x="5859" y="1426"/>
                  </a:lnTo>
                  <a:lnTo>
                    <a:pt x="5859" y="3427"/>
                  </a:lnTo>
                  <a:lnTo>
                    <a:pt x="10293" y="3427"/>
                  </a:lnTo>
                  <a:lnTo>
                    <a:pt x="10293" y="1381"/>
                  </a:lnTo>
                  <a:cubicBezTo>
                    <a:pt x="10293" y="886"/>
                    <a:pt x="9872" y="436"/>
                    <a:pt x="9192" y="187"/>
                  </a:cubicBezTo>
                  <a:cubicBezTo>
                    <a:pt x="8868" y="64"/>
                    <a:pt x="8526" y="1"/>
                    <a:pt x="8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5;p24">
              <a:extLst>
                <a:ext uri="{FF2B5EF4-FFF2-40B4-BE49-F238E27FC236}">
                  <a16:creationId xmlns:a16="http://schemas.microsoft.com/office/drawing/2014/main" id="{8F19A6AC-A98B-F44C-729B-506789F33442}"/>
                </a:ext>
              </a:extLst>
            </p:cNvPr>
            <p:cNvSpPr/>
            <p:nvPr/>
          </p:nvSpPr>
          <p:spPr>
            <a:xfrm>
              <a:off x="886660" y="3149762"/>
              <a:ext cx="1715914" cy="425848"/>
            </a:xfrm>
            <a:custGeom>
              <a:avLst/>
              <a:gdLst/>
              <a:ahLst/>
              <a:cxnLst/>
              <a:rect l="l" t="t" r="r" b="b"/>
              <a:pathLst>
                <a:path w="8248" h="2047" extrusionOk="0">
                  <a:moveTo>
                    <a:pt x="1" y="1"/>
                  </a:moveTo>
                  <a:lnTo>
                    <a:pt x="1" y="2047"/>
                  </a:lnTo>
                  <a:lnTo>
                    <a:pt x="8248" y="2047"/>
                  </a:lnTo>
                  <a:lnTo>
                    <a:pt x="82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6;p24">
              <a:extLst>
                <a:ext uri="{FF2B5EF4-FFF2-40B4-BE49-F238E27FC236}">
                  <a16:creationId xmlns:a16="http://schemas.microsoft.com/office/drawing/2014/main" id="{94E45D2F-F1CB-8031-15E7-4EB11D28D98D}"/>
                </a:ext>
              </a:extLst>
            </p:cNvPr>
            <p:cNvSpPr/>
            <p:nvPr/>
          </p:nvSpPr>
          <p:spPr>
            <a:xfrm>
              <a:off x="0" y="2862672"/>
              <a:ext cx="922657" cy="712936"/>
            </a:xfrm>
            <a:custGeom>
              <a:avLst/>
              <a:gdLst/>
              <a:ahLst/>
              <a:cxnLst/>
              <a:rect l="l" t="t" r="r" b="b"/>
              <a:pathLst>
                <a:path w="4435" h="3427" extrusionOk="0">
                  <a:moveTo>
                    <a:pt x="2217" y="1"/>
                  </a:moveTo>
                  <a:cubicBezTo>
                    <a:pt x="1830" y="1"/>
                    <a:pt x="1458" y="64"/>
                    <a:pt x="1101" y="187"/>
                  </a:cubicBezTo>
                  <a:cubicBezTo>
                    <a:pt x="420" y="436"/>
                    <a:pt x="0" y="886"/>
                    <a:pt x="0" y="1381"/>
                  </a:cubicBezTo>
                  <a:lnTo>
                    <a:pt x="0" y="3427"/>
                  </a:lnTo>
                  <a:lnTo>
                    <a:pt x="4434" y="3427"/>
                  </a:lnTo>
                  <a:lnTo>
                    <a:pt x="4434" y="1381"/>
                  </a:lnTo>
                  <a:cubicBezTo>
                    <a:pt x="4434" y="886"/>
                    <a:pt x="4017" y="436"/>
                    <a:pt x="3318" y="187"/>
                  </a:cubicBezTo>
                  <a:cubicBezTo>
                    <a:pt x="2976" y="64"/>
                    <a:pt x="2604"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7;p24">
              <a:extLst>
                <a:ext uri="{FF2B5EF4-FFF2-40B4-BE49-F238E27FC236}">
                  <a16:creationId xmlns:a16="http://schemas.microsoft.com/office/drawing/2014/main" id="{8A29BA7A-20C0-4FA4-DC3E-697F85A65F13}"/>
                </a:ext>
              </a:extLst>
            </p:cNvPr>
            <p:cNvSpPr/>
            <p:nvPr/>
          </p:nvSpPr>
          <p:spPr>
            <a:xfrm>
              <a:off x="145418" y="3159123"/>
              <a:ext cx="596867" cy="416486"/>
            </a:xfrm>
            <a:custGeom>
              <a:avLst/>
              <a:gdLst/>
              <a:ahLst/>
              <a:cxnLst/>
              <a:rect l="l" t="t" r="r" b="b"/>
              <a:pathLst>
                <a:path w="2869" h="2002" extrusionOk="0">
                  <a:moveTo>
                    <a:pt x="0" y="1"/>
                  </a:moveTo>
                  <a:lnTo>
                    <a:pt x="0" y="2002"/>
                  </a:lnTo>
                  <a:lnTo>
                    <a:pt x="2868" y="2002"/>
                  </a:lnTo>
                  <a:lnTo>
                    <a:pt x="2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8;p24">
              <a:extLst>
                <a:ext uri="{FF2B5EF4-FFF2-40B4-BE49-F238E27FC236}">
                  <a16:creationId xmlns:a16="http://schemas.microsoft.com/office/drawing/2014/main" id="{FD23AC9E-D1AF-7F59-7FD2-ADFFE99343BC}"/>
                </a:ext>
              </a:extLst>
            </p:cNvPr>
            <p:cNvSpPr/>
            <p:nvPr/>
          </p:nvSpPr>
          <p:spPr>
            <a:xfrm>
              <a:off x="174128" y="3188456"/>
              <a:ext cx="568157" cy="387153"/>
            </a:xfrm>
            <a:custGeom>
              <a:avLst/>
              <a:gdLst/>
              <a:ahLst/>
              <a:cxnLst/>
              <a:rect l="l" t="t" r="r" b="b"/>
              <a:pathLst>
                <a:path w="2731" h="1861" extrusionOk="0">
                  <a:moveTo>
                    <a:pt x="0" y="1"/>
                  </a:moveTo>
                  <a:lnTo>
                    <a:pt x="0" y="1861"/>
                  </a:lnTo>
                  <a:lnTo>
                    <a:pt x="2730" y="1861"/>
                  </a:lnTo>
                  <a:lnTo>
                    <a:pt x="2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49;p24">
              <a:extLst>
                <a:ext uri="{FF2B5EF4-FFF2-40B4-BE49-F238E27FC236}">
                  <a16:creationId xmlns:a16="http://schemas.microsoft.com/office/drawing/2014/main" id="{AF5B6B5F-211E-23AE-C230-D87E0263E3AB}"/>
                </a:ext>
              </a:extLst>
            </p:cNvPr>
            <p:cNvSpPr/>
            <p:nvPr/>
          </p:nvSpPr>
          <p:spPr>
            <a:xfrm>
              <a:off x="1441706" y="2862672"/>
              <a:ext cx="2144476" cy="712936"/>
            </a:xfrm>
            <a:custGeom>
              <a:avLst/>
              <a:gdLst/>
              <a:ahLst/>
              <a:cxnLst/>
              <a:rect l="l" t="t" r="r" b="b"/>
              <a:pathLst>
                <a:path w="10308" h="3427" extrusionOk="0">
                  <a:moveTo>
                    <a:pt x="0" y="1"/>
                  </a:moveTo>
                  <a:lnTo>
                    <a:pt x="0" y="1426"/>
                  </a:lnTo>
                  <a:lnTo>
                    <a:pt x="5859" y="1426"/>
                  </a:lnTo>
                  <a:lnTo>
                    <a:pt x="5859" y="3427"/>
                  </a:lnTo>
                  <a:lnTo>
                    <a:pt x="10307" y="3427"/>
                  </a:lnTo>
                  <a:lnTo>
                    <a:pt x="10307" y="1381"/>
                  </a:lnTo>
                  <a:cubicBezTo>
                    <a:pt x="10307" y="886"/>
                    <a:pt x="9872" y="436"/>
                    <a:pt x="9191" y="187"/>
                  </a:cubicBezTo>
                  <a:cubicBezTo>
                    <a:pt x="8879" y="64"/>
                    <a:pt x="8526" y="1"/>
                    <a:pt x="8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50;p24">
              <a:extLst>
                <a:ext uri="{FF2B5EF4-FFF2-40B4-BE49-F238E27FC236}">
                  <a16:creationId xmlns:a16="http://schemas.microsoft.com/office/drawing/2014/main" id="{3569581C-6E60-B17C-0B19-10A0CAFDAE25}"/>
                </a:ext>
              </a:extLst>
            </p:cNvPr>
            <p:cNvSpPr/>
            <p:nvPr/>
          </p:nvSpPr>
          <p:spPr>
            <a:xfrm>
              <a:off x="1867145" y="3149762"/>
              <a:ext cx="1719035" cy="425848"/>
            </a:xfrm>
            <a:custGeom>
              <a:avLst/>
              <a:gdLst/>
              <a:ahLst/>
              <a:cxnLst/>
              <a:rect l="l" t="t" r="r" b="b"/>
              <a:pathLst>
                <a:path w="8263" h="2047" extrusionOk="0">
                  <a:moveTo>
                    <a:pt x="1" y="1"/>
                  </a:moveTo>
                  <a:lnTo>
                    <a:pt x="1" y="2047"/>
                  </a:lnTo>
                  <a:lnTo>
                    <a:pt x="8262" y="2047"/>
                  </a:lnTo>
                  <a:lnTo>
                    <a:pt x="82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51;p24">
              <a:extLst>
                <a:ext uri="{FF2B5EF4-FFF2-40B4-BE49-F238E27FC236}">
                  <a16:creationId xmlns:a16="http://schemas.microsoft.com/office/drawing/2014/main" id="{DACA602A-30A4-9E11-7A6C-4C8138CDD71A}"/>
                </a:ext>
              </a:extLst>
            </p:cNvPr>
            <p:cNvSpPr/>
            <p:nvPr/>
          </p:nvSpPr>
          <p:spPr>
            <a:xfrm>
              <a:off x="980485" y="2862672"/>
              <a:ext cx="922449" cy="712936"/>
            </a:xfrm>
            <a:custGeom>
              <a:avLst/>
              <a:gdLst/>
              <a:ahLst/>
              <a:cxnLst/>
              <a:rect l="l" t="t" r="r" b="b"/>
              <a:pathLst>
                <a:path w="4434" h="3427" extrusionOk="0">
                  <a:moveTo>
                    <a:pt x="2217" y="1"/>
                  </a:moveTo>
                  <a:cubicBezTo>
                    <a:pt x="1830" y="1"/>
                    <a:pt x="1458" y="64"/>
                    <a:pt x="1116" y="187"/>
                  </a:cubicBezTo>
                  <a:cubicBezTo>
                    <a:pt x="420" y="436"/>
                    <a:pt x="0" y="886"/>
                    <a:pt x="0" y="1381"/>
                  </a:cubicBezTo>
                  <a:lnTo>
                    <a:pt x="0" y="3427"/>
                  </a:lnTo>
                  <a:lnTo>
                    <a:pt x="4434" y="3427"/>
                  </a:lnTo>
                  <a:lnTo>
                    <a:pt x="4434" y="1381"/>
                  </a:lnTo>
                  <a:cubicBezTo>
                    <a:pt x="4434" y="886"/>
                    <a:pt x="4014" y="436"/>
                    <a:pt x="3333" y="187"/>
                  </a:cubicBezTo>
                  <a:cubicBezTo>
                    <a:pt x="2991" y="64"/>
                    <a:pt x="2604"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52;p24">
              <a:extLst>
                <a:ext uri="{FF2B5EF4-FFF2-40B4-BE49-F238E27FC236}">
                  <a16:creationId xmlns:a16="http://schemas.microsoft.com/office/drawing/2014/main" id="{03C1C4FB-25D0-2139-2311-F1D4934C6753}"/>
                </a:ext>
              </a:extLst>
            </p:cNvPr>
            <p:cNvSpPr/>
            <p:nvPr/>
          </p:nvSpPr>
          <p:spPr>
            <a:xfrm>
              <a:off x="1125904" y="3159123"/>
              <a:ext cx="596035" cy="416486"/>
            </a:xfrm>
            <a:custGeom>
              <a:avLst/>
              <a:gdLst/>
              <a:ahLst/>
              <a:cxnLst/>
              <a:rect l="l" t="t" r="r" b="b"/>
              <a:pathLst>
                <a:path w="2865" h="2002" extrusionOk="0">
                  <a:moveTo>
                    <a:pt x="0" y="1"/>
                  </a:moveTo>
                  <a:lnTo>
                    <a:pt x="0" y="2002"/>
                  </a:lnTo>
                  <a:lnTo>
                    <a:pt x="2865" y="2002"/>
                  </a:lnTo>
                  <a:lnTo>
                    <a:pt x="28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53;p24">
              <a:extLst>
                <a:ext uri="{FF2B5EF4-FFF2-40B4-BE49-F238E27FC236}">
                  <a16:creationId xmlns:a16="http://schemas.microsoft.com/office/drawing/2014/main" id="{7E53A09D-A760-89F8-F245-B5BB03BF36A0}"/>
                </a:ext>
              </a:extLst>
            </p:cNvPr>
            <p:cNvSpPr/>
            <p:nvPr/>
          </p:nvSpPr>
          <p:spPr>
            <a:xfrm>
              <a:off x="1157526" y="3188456"/>
              <a:ext cx="564413" cy="387153"/>
            </a:xfrm>
            <a:custGeom>
              <a:avLst/>
              <a:gdLst/>
              <a:ahLst/>
              <a:cxnLst/>
              <a:rect l="l" t="t" r="r" b="b"/>
              <a:pathLst>
                <a:path w="2713" h="1861" extrusionOk="0">
                  <a:moveTo>
                    <a:pt x="1" y="1"/>
                  </a:moveTo>
                  <a:lnTo>
                    <a:pt x="1" y="1861"/>
                  </a:lnTo>
                  <a:lnTo>
                    <a:pt x="2713" y="1861"/>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54;p24">
              <a:extLst>
                <a:ext uri="{FF2B5EF4-FFF2-40B4-BE49-F238E27FC236}">
                  <a16:creationId xmlns:a16="http://schemas.microsoft.com/office/drawing/2014/main" id="{4D9CB9D3-8E6E-8107-572B-C46E24FCA82B}"/>
                </a:ext>
              </a:extLst>
            </p:cNvPr>
            <p:cNvSpPr/>
            <p:nvPr/>
          </p:nvSpPr>
          <p:spPr>
            <a:xfrm>
              <a:off x="2421983" y="2862672"/>
              <a:ext cx="2143852" cy="712936"/>
            </a:xfrm>
            <a:custGeom>
              <a:avLst/>
              <a:gdLst/>
              <a:ahLst/>
              <a:cxnLst/>
              <a:rect l="l" t="t" r="r" b="b"/>
              <a:pathLst>
                <a:path w="10305" h="3427" extrusionOk="0">
                  <a:moveTo>
                    <a:pt x="1" y="1"/>
                  </a:moveTo>
                  <a:lnTo>
                    <a:pt x="1" y="1426"/>
                  </a:lnTo>
                  <a:lnTo>
                    <a:pt x="5874" y="1426"/>
                  </a:lnTo>
                  <a:lnTo>
                    <a:pt x="5874" y="3427"/>
                  </a:lnTo>
                  <a:lnTo>
                    <a:pt x="10305" y="3427"/>
                  </a:lnTo>
                  <a:lnTo>
                    <a:pt x="10305" y="1381"/>
                  </a:lnTo>
                  <a:cubicBezTo>
                    <a:pt x="10305" y="886"/>
                    <a:pt x="9888" y="436"/>
                    <a:pt x="9189" y="187"/>
                  </a:cubicBezTo>
                  <a:cubicBezTo>
                    <a:pt x="8880" y="64"/>
                    <a:pt x="8523" y="1"/>
                    <a:pt x="8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55;p24">
              <a:extLst>
                <a:ext uri="{FF2B5EF4-FFF2-40B4-BE49-F238E27FC236}">
                  <a16:creationId xmlns:a16="http://schemas.microsoft.com/office/drawing/2014/main" id="{49AF77F7-1711-FBE7-AC21-E85E95B187ED}"/>
                </a:ext>
              </a:extLst>
            </p:cNvPr>
            <p:cNvSpPr/>
            <p:nvPr/>
          </p:nvSpPr>
          <p:spPr>
            <a:xfrm>
              <a:off x="2847630" y="3149762"/>
              <a:ext cx="1718202" cy="425848"/>
            </a:xfrm>
            <a:custGeom>
              <a:avLst/>
              <a:gdLst/>
              <a:ahLst/>
              <a:cxnLst/>
              <a:rect l="l" t="t" r="r" b="b"/>
              <a:pathLst>
                <a:path w="8259" h="2047" extrusionOk="0">
                  <a:moveTo>
                    <a:pt x="1" y="1"/>
                  </a:moveTo>
                  <a:lnTo>
                    <a:pt x="1" y="2047"/>
                  </a:lnTo>
                  <a:lnTo>
                    <a:pt x="8259" y="2047"/>
                  </a:lnTo>
                  <a:lnTo>
                    <a:pt x="82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56;p24">
              <a:extLst>
                <a:ext uri="{FF2B5EF4-FFF2-40B4-BE49-F238E27FC236}">
                  <a16:creationId xmlns:a16="http://schemas.microsoft.com/office/drawing/2014/main" id="{BC2D996A-4031-0F34-1833-72F7E1E66735}"/>
                </a:ext>
              </a:extLst>
            </p:cNvPr>
            <p:cNvSpPr/>
            <p:nvPr/>
          </p:nvSpPr>
          <p:spPr>
            <a:xfrm>
              <a:off x="1960762" y="2862672"/>
              <a:ext cx="922033" cy="712936"/>
            </a:xfrm>
            <a:custGeom>
              <a:avLst/>
              <a:gdLst/>
              <a:ahLst/>
              <a:cxnLst/>
              <a:rect l="l" t="t" r="r" b="b"/>
              <a:pathLst>
                <a:path w="4432" h="3427" extrusionOk="0">
                  <a:moveTo>
                    <a:pt x="2218" y="1"/>
                  </a:moveTo>
                  <a:cubicBezTo>
                    <a:pt x="1846" y="1"/>
                    <a:pt x="1455" y="64"/>
                    <a:pt x="1117" y="187"/>
                  </a:cubicBezTo>
                  <a:cubicBezTo>
                    <a:pt x="432" y="436"/>
                    <a:pt x="1" y="886"/>
                    <a:pt x="1" y="1381"/>
                  </a:cubicBezTo>
                  <a:lnTo>
                    <a:pt x="1" y="3427"/>
                  </a:lnTo>
                  <a:lnTo>
                    <a:pt x="4431" y="3427"/>
                  </a:lnTo>
                  <a:lnTo>
                    <a:pt x="4431" y="1381"/>
                  </a:lnTo>
                  <a:cubicBezTo>
                    <a:pt x="4431" y="886"/>
                    <a:pt x="4015" y="436"/>
                    <a:pt x="3334" y="187"/>
                  </a:cubicBezTo>
                  <a:cubicBezTo>
                    <a:pt x="2992" y="64"/>
                    <a:pt x="2605"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57;p24">
              <a:extLst>
                <a:ext uri="{FF2B5EF4-FFF2-40B4-BE49-F238E27FC236}">
                  <a16:creationId xmlns:a16="http://schemas.microsoft.com/office/drawing/2014/main" id="{AA8C01BB-1881-921B-45D2-DFFA099ACD93}"/>
                </a:ext>
              </a:extLst>
            </p:cNvPr>
            <p:cNvSpPr/>
            <p:nvPr/>
          </p:nvSpPr>
          <p:spPr>
            <a:xfrm>
              <a:off x="2108678" y="3159123"/>
              <a:ext cx="593746" cy="416486"/>
            </a:xfrm>
            <a:custGeom>
              <a:avLst/>
              <a:gdLst/>
              <a:ahLst/>
              <a:cxnLst/>
              <a:rect l="l" t="t" r="r" b="b"/>
              <a:pathLst>
                <a:path w="2854" h="2002" extrusionOk="0">
                  <a:moveTo>
                    <a:pt x="0" y="1"/>
                  </a:moveTo>
                  <a:lnTo>
                    <a:pt x="0" y="2002"/>
                  </a:lnTo>
                  <a:lnTo>
                    <a:pt x="2853" y="2002"/>
                  </a:lnTo>
                  <a:lnTo>
                    <a:pt x="2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58;p24">
              <a:extLst>
                <a:ext uri="{FF2B5EF4-FFF2-40B4-BE49-F238E27FC236}">
                  <a16:creationId xmlns:a16="http://schemas.microsoft.com/office/drawing/2014/main" id="{D374CE2D-72B1-A470-9ACC-373F102B2EAB}"/>
                </a:ext>
              </a:extLst>
            </p:cNvPr>
            <p:cNvSpPr/>
            <p:nvPr/>
          </p:nvSpPr>
          <p:spPr>
            <a:xfrm>
              <a:off x="2138011" y="3188456"/>
              <a:ext cx="564413" cy="387153"/>
            </a:xfrm>
            <a:custGeom>
              <a:avLst/>
              <a:gdLst/>
              <a:ahLst/>
              <a:cxnLst/>
              <a:rect l="l" t="t" r="r" b="b"/>
              <a:pathLst>
                <a:path w="2713" h="1861" extrusionOk="0">
                  <a:moveTo>
                    <a:pt x="1" y="1"/>
                  </a:moveTo>
                  <a:lnTo>
                    <a:pt x="1" y="1861"/>
                  </a:lnTo>
                  <a:lnTo>
                    <a:pt x="2712" y="1861"/>
                  </a:lnTo>
                  <a:lnTo>
                    <a:pt x="2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359;p24">
            <a:extLst>
              <a:ext uri="{FF2B5EF4-FFF2-40B4-BE49-F238E27FC236}">
                <a16:creationId xmlns:a16="http://schemas.microsoft.com/office/drawing/2014/main" id="{714AA600-D259-EC51-E052-24B73F0DE12B}"/>
              </a:ext>
            </a:extLst>
          </p:cNvPr>
          <p:cNvGrpSpPr/>
          <p:nvPr/>
        </p:nvGrpSpPr>
        <p:grpSpPr>
          <a:xfrm flipH="1">
            <a:off x="6296922" y="3455866"/>
            <a:ext cx="2650009" cy="1620094"/>
            <a:chOff x="3772168" y="2037054"/>
            <a:chExt cx="2650009" cy="1620094"/>
          </a:xfrm>
        </p:grpSpPr>
        <p:sp>
          <p:nvSpPr>
            <p:cNvPr id="972" name="Google Shape;360;p24">
              <a:extLst>
                <a:ext uri="{FF2B5EF4-FFF2-40B4-BE49-F238E27FC236}">
                  <a16:creationId xmlns:a16="http://schemas.microsoft.com/office/drawing/2014/main" id="{CE9BE9C8-92B6-60A3-70D3-37DC610150C5}"/>
                </a:ext>
              </a:extLst>
            </p:cNvPr>
            <p:cNvSpPr/>
            <p:nvPr/>
          </p:nvSpPr>
          <p:spPr>
            <a:xfrm>
              <a:off x="5560466" y="2624287"/>
              <a:ext cx="112" cy="401316"/>
            </a:xfrm>
            <a:custGeom>
              <a:avLst/>
              <a:gdLst/>
              <a:ahLst/>
              <a:cxnLst/>
              <a:rect l="l" t="t" r="r" b="b"/>
              <a:pathLst>
                <a:path w="1" h="3579" extrusionOk="0">
                  <a:moveTo>
                    <a:pt x="0" y="1"/>
                  </a:moveTo>
                  <a:lnTo>
                    <a:pt x="0" y="3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61;p24">
              <a:extLst>
                <a:ext uri="{FF2B5EF4-FFF2-40B4-BE49-F238E27FC236}">
                  <a16:creationId xmlns:a16="http://schemas.microsoft.com/office/drawing/2014/main" id="{D86ADFAC-F349-A036-7F5D-67FF282C7CA9}"/>
                </a:ext>
              </a:extLst>
            </p:cNvPr>
            <p:cNvSpPr/>
            <p:nvPr/>
          </p:nvSpPr>
          <p:spPr>
            <a:xfrm>
              <a:off x="5558336" y="2624287"/>
              <a:ext cx="5494" cy="401316"/>
            </a:xfrm>
            <a:custGeom>
              <a:avLst/>
              <a:gdLst/>
              <a:ahLst/>
              <a:cxnLst/>
              <a:rect l="l" t="t" r="r" b="b"/>
              <a:pathLst>
                <a:path w="49" h="3579" extrusionOk="0">
                  <a:moveTo>
                    <a:pt x="1" y="1"/>
                  </a:moveTo>
                  <a:lnTo>
                    <a:pt x="1" y="3579"/>
                  </a:lnTo>
                  <a:lnTo>
                    <a:pt x="49" y="3579"/>
                  </a:lnTo>
                  <a:lnTo>
                    <a:pt x="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62;p24">
              <a:extLst>
                <a:ext uri="{FF2B5EF4-FFF2-40B4-BE49-F238E27FC236}">
                  <a16:creationId xmlns:a16="http://schemas.microsoft.com/office/drawing/2014/main" id="{20C76AC2-C6E5-95E5-127A-591F0728A59D}"/>
                </a:ext>
              </a:extLst>
            </p:cNvPr>
            <p:cNvSpPr/>
            <p:nvPr/>
          </p:nvSpPr>
          <p:spPr>
            <a:xfrm>
              <a:off x="5641747" y="2624287"/>
              <a:ext cx="112" cy="401316"/>
            </a:xfrm>
            <a:custGeom>
              <a:avLst/>
              <a:gdLst/>
              <a:ahLst/>
              <a:cxnLst/>
              <a:rect l="l" t="t" r="r" b="b"/>
              <a:pathLst>
                <a:path w="1" h="3579" extrusionOk="0">
                  <a:moveTo>
                    <a:pt x="1" y="1"/>
                  </a:moveTo>
                  <a:lnTo>
                    <a:pt x="1" y="35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63;p24">
              <a:extLst>
                <a:ext uri="{FF2B5EF4-FFF2-40B4-BE49-F238E27FC236}">
                  <a16:creationId xmlns:a16="http://schemas.microsoft.com/office/drawing/2014/main" id="{43C50ACC-72E6-BCC6-EFF2-D55AFA8830A4}"/>
                </a:ext>
              </a:extLst>
            </p:cNvPr>
            <p:cNvSpPr/>
            <p:nvPr/>
          </p:nvSpPr>
          <p:spPr>
            <a:xfrm>
              <a:off x="5640065" y="2624287"/>
              <a:ext cx="5494" cy="401316"/>
            </a:xfrm>
            <a:custGeom>
              <a:avLst/>
              <a:gdLst/>
              <a:ahLst/>
              <a:cxnLst/>
              <a:rect l="l" t="t" r="r" b="b"/>
              <a:pathLst>
                <a:path w="49" h="3579" extrusionOk="0">
                  <a:moveTo>
                    <a:pt x="1" y="1"/>
                  </a:moveTo>
                  <a:lnTo>
                    <a:pt x="1" y="3579"/>
                  </a:lnTo>
                  <a:lnTo>
                    <a:pt x="49" y="3579"/>
                  </a:lnTo>
                  <a:lnTo>
                    <a:pt x="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64;p24">
              <a:extLst>
                <a:ext uri="{FF2B5EF4-FFF2-40B4-BE49-F238E27FC236}">
                  <a16:creationId xmlns:a16="http://schemas.microsoft.com/office/drawing/2014/main" id="{CB9065EF-C76A-0E2C-12D6-E55BFDACCE99}"/>
                </a:ext>
              </a:extLst>
            </p:cNvPr>
            <p:cNvSpPr/>
            <p:nvPr/>
          </p:nvSpPr>
          <p:spPr>
            <a:xfrm>
              <a:off x="5514948" y="2481656"/>
              <a:ext cx="170748" cy="104394"/>
            </a:xfrm>
            <a:custGeom>
              <a:avLst/>
              <a:gdLst/>
              <a:ahLst/>
              <a:cxnLst/>
              <a:rect l="l" t="t" r="r" b="b"/>
              <a:pathLst>
                <a:path w="1523" h="931" extrusionOk="0">
                  <a:moveTo>
                    <a:pt x="220" y="0"/>
                  </a:moveTo>
                  <a:cubicBezTo>
                    <a:pt x="109" y="0"/>
                    <a:pt x="1" y="93"/>
                    <a:pt x="1" y="220"/>
                  </a:cubicBezTo>
                  <a:lnTo>
                    <a:pt x="1" y="715"/>
                  </a:lnTo>
                  <a:cubicBezTo>
                    <a:pt x="1" y="822"/>
                    <a:pt x="109" y="930"/>
                    <a:pt x="220" y="930"/>
                  </a:cubicBezTo>
                  <a:lnTo>
                    <a:pt x="1303" y="930"/>
                  </a:lnTo>
                  <a:cubicBezTo>
                    <a:pt x="1429" y="930"/>
                    <a:pt x="1522" y="822"/>
                    <a:pt x="1522" y="715"/>
                  </a:cubicBezTo>
                  <a:lnTo>
                    <a:pt x="1522" y="220"/>
                  </a:lnTo>
                  <a:cubicBezTo>
                    <a:pt x="1522" y="93"/>
                    <a:pt x="1429" y="0"/>
                    <a:pt x="1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65;p24">
              <a:extLst>
                <a:ext uri="{FF2B5EF4-FFF2-40B4-BE49-F238E27FC236}">
                  <a16:creationId xmlns:a16="http://schemas.microsoft.com/office/drawing/2014/main" id="{BFF6B3AE-42BB-0FA7-A159-12FC434FC445}"/>
                </a:ext>
              </a:extLst>
            </p:cNvPr>
            <p:cNvSpPr/>
            <p:nvPr/>
          </p:nvSpPr>
          <p:spPr>
            <a:xfrm>
              <a:off x="3991123" y="2582574"/>
              <a:ext cx="2413900" cy="107758"/>
            </a:xfrm>
            <a:custGeom>
              <a:avLst/>
              <a:gdLst/>
              <a:ahLst/>
              <a:cxnLst/>
              <a:rect l="l" t="t" r="r" b="b"/>
              <a:pathLst>
                <a:path w="21531" h="961" extrusionOk="0">
                  <a:moveTo>
                    <a:pt x="21482" y="1"/>
                  </a:moveTo>
                  <a:lnTo>
                    <a:pt x="21482" y="15"/>
                  </a:lnTo>
                  <a:cubicBezTo>
                    <a:pt x="21482" y="294"/>
                    <a:pt x="21419" y="510"/>
                    <a:pt x="21311" y="666"/>
                  </a:cubicBezTo>
                  <a:cubicBezTo>
                    <a:pt x="21203" y="837"/>
                    <a:pt x="21066" y="916"/>
                    <a:pt x="20895" y="916"/>
                  </a:cubicBezTo>
                  <a:cubicBezTo>
                    <a:pt x="20709" y="916"/>
                    <a:pt x="20489" y="789"/>
                    <a:pt x="20303" y="480"/>
                  </a:cubicBezTo>
                  <a:cubicBezTo>
                    <a:pt x="20210" y="358"/>
                    <a:pt x="20117" y="201"/>
                    <a:pt x="20102" y="45"/>
                  </a:cubicBezTo>
                  <a:cubicBezTo>
                    <a:pt x="20102" y="45"/>
                    <a:pt x="20102" y="30"/>
                    <a:pt x="20087" y="30"/>
                  </a:cubicBezTo>
                  <a:cubicBezTo>
                    <a:pt x="20073" y="30"/>
                    <a:pt x="20073" y="30"/>
                    <a:pt x="20058" y="45"/>
                  </a:cubicBezTo>
                  <a:cubicBezTo>
                    <a:pt x="19994" y="265"/>
                    <a:pt x="19916" y="451"/>
                    <a:pt x="19823" y="603"/>
                  </a:cubicBezTo>
                  <a:cubicBezTo>
                    <a:pt x="19715" y="744"/>
                    <a:pt x="19608" y="823"/>
                    <a:pt x="19436" y="837"/>
                  </a:cubicBezTo>
                  <a:cubicBezTo>
                    <a:pt x="19343" y="837"/>
                    <a:pt x="19236" y="808"/>
                    <a:pt x="19094" y="730"/>
                  </a:cubicBezTo>
                  <a:cubicBezTo>
                    <a:pt x="18800" y="588"/>
                    <a:pt x="18614" y="280"/>
                    <a:pt x="18555" y="79"/>
                  </a:cubicBezTo>
                  <a:cubicBezTo>
                    <a:pt x="18555" y="79"/>
                    <a:pt x="18555" y="64"/>
                    <a:pt x="18536" y="64"/>
                  </a:cubicBezTo>
                  <a:cubicBezTo>
                    <a:pt x="18521" y="64"/>
                    <a:pt x="18521" y="79"/>
                    <a:pt x="18521" y="79"/>
                  </a:cubicBezTo>
                  <a:cubicBezTo>
                    <a:pt x="18477" y="216"/>
                    <a:pt x="18384" y="309"/>
                    <a:pt x="18291" y="373"/>
                  </a:cubicBezTo>
                  <a:cubicBezTo>
                    <a:pt x="18183" y="436"/>
                    <a:pt x="18056" y="465"/>
                    <a:pt x="17919" y="465"/>
                  </a:cubicBezTo>
                  <a:cubicBezTo>
                    <a:pt x="17634" y="465"/>
                    <a:pt x="17345" y="332"/>
                    <a:pt x="17202" y="100"/>
                  </a:cubicBezTo>
                  <a:lnTo>
                    <a:pt x="17202" y="100"/>
                  </a:lnTo>
                  <a:cubicBezTo>
                    <a:pt x="17203" y="98"/>
                    <a:pt x="17204" y="96"/>
                    <a:pt x="17205" y="94"/>
                  </a:cubicBezTo>
                  <a:lnTo>
                    <a:pt x="17198" y="94"/>
                  </a:lnTo>
                  <a:cubicBezTo>
                    <a:pt x="17195" y="89"/>
                    <a:pt x="17193" y="84"/>
                    <a:pt x="17190" y="79"/>
                  </a:cubicBezTo>
                  <a:lnTo>
                    <a:pt x="17175" y="79"/>
                  </a:lnTo>
                  <a:cubicBezTo>
                    <a:pt x="17175" y="79"/>
                    <a:pt x="17160" y="79"/>
                    <a:pt x="17160" y="94"/>
                  </a:cubicBezTo>
                  <a:cubicBezTo>
                    <a:pt x="17082" y="294"/>
                    <a:pt x="16989" y="451"/>
                    <a:pt x="16862" y="544"/>
                  </a:cubicBezTo>
                  <a:cubicBezTo>
                    <a:pt x="16740" y="637"/>
                    <a:pt x="16617" y="681"/>
                    <a:pt x="16476" y="681"/>
                  </a:cubicBezTo>
                  <a:cubicBezTo>
                    <a:pt x="16152" y="681"/>
                    <a:pt x="15825" y="451"/>
                    <a:pt x="15653" y="79"/>
                  </a:cubicBezTo>
                  <a:cubicBezTo>
                    <a:pt x="15653" y="64"/>
                    <a:pt x="15639" y="64"/>
                    <a:pt x="15639" y="64"/>
                  </a:cubicBezTo>
                  <a:lnTo>
                    <a:pt x="15624" y="64"/>
                  </a:lnTo>
                  <a:cubicBezTo>
                    <a:pt x="15453" y="387"/>
                    <a:pt x="15096" y="558"/>
                    <a:pt x="14757" y="558"/>
                  </a:cubicBezTo>
                  <a:cubicBezTo>
                    <a:pt x="14601" y="558"/>
                    <a:pt x="14445" y="529"/>
                    <a:pt x="14322" y="451"/>
                  </a:cubicBezTo>
                  <a:cubicBezTo>
                    <a:pt x="14199" y="373"/>
                    <a:pt x="14106" y="250"/>
                    <a:pt x="14043" y="79"/>
                  </a:cubicBezTo>
                  <a:lnTo>
                    <a:pt x="14028" y="64"/>
                  </a:lnTo>
                  <a:cubicBezTo>
                    <a:pt x="14013" y="64"/>
                    <a:pt x="14013" y="79"/>
                    <a:pt x="13998" y="79"/>
                  </a:cubicBezTo>
                  <a:cubicBezTo>
                    <a:pt x="13794" y="495"/>
                    <a:pt x="13440" y="681"/>
                    <a:pt x="13083" y="681"/>
                  </a:cubicBezTo>
                  <a:cubicBezTo>
                    <a:pt x="12678" y="681"/>
                    <a:pt x="12276" y="451"/>
                    <a:pt x="12060" y="64"/>
                  </a:cubicBezTo>
                  <a:cubicBezTo>
                    <a:pt x="12060" y="45"/>
                    <a:pt x="12045" y="45"/>
                    <a:pt x="12045" y="45"/>
                  </a:cubicBezTo>
                  <a:lnTo>
                    <a:pt x="12012" y="45"/>
                  </a:lnTo>
                  <a:cubicBezTo>
                    <a:pt x="11766" y="417"/>
                    <a:pt x="11424" y="666"/>
                    <a:pt x="11037" y="666"/>
                  </a:cubicBezTo>
                  <a:cubicBezTo>
                    <a:pt x="10866" y="666"/>
                    <a:pt x="10680" y="622"/>
                    <a:pt x="10494" y="510"/>
                  </a:cubicBezTo>
                  <a:cubicBezTo>
                    <a:pt x="10416" y="465"/>
                    <a:pt x="10323" y="373"/>
                    <a:pt x="10245" y="294"/>
                  </a:cubicBezTo>
                  <a:cubicBezTo>
                    <a:pt x="10167" y="201"/>
                    <a:pt x="10092" y="123"/>
                    <a:pt x="10029" y="79"/>
                  </a:cubicBezTo>
                  <a:cubicBezTo>
                    <a:pt x="10022" y="71"/>
                    <a:pt x="10018" y="67"/>
                    <a:pt x="10014" y="67"/>
                  </a:cubicBezTo>
                  <a:cubicBezTo>
                    <a:pt x="10011" y="67"/>
                    <a:pt x="10007" y="71"/>
                    <a:pt x="9999" y="79"/>
                  </a:cubicBezTo>
                  <a:cubicBezTo>
                    <a:pt x="9921" y="123"/>
                    <a:pt x="9858" y="187"/>
                    <a:pt x="9795" y="265"/>
                  </a:cubicBezTo>
                  <a:cubicBezTo>
                    <a:pt x="9720" y="324"/>
                    <a:pt x="9657" y="387"/>
                    <a:pt x="9579" y="436"/>
                  </a:cubicBezTo>
                  <a:cubicBezTo>
                    <a:pt x="9363" y="544"/>
                    <a:pt x="9144" y="588"/>
                    <a:pt x="8928" y="588"/>
                  </a:cubicBezTo>
                  <a:cubicBezTo>
                    <a:pt x="8512" y="588"/>
                    <a:pt x="8140" y="387"/>
                    <a:pt x="7876" y="30"/>
                  </a:cubicBezTo>
                  <a:cubicBezTo>
                    <a:pt x="7876" y="15"/>
                    <a:pt x="7876" y="15"/>
                    <a:pt x="7861" y="15"/>
                  </a:cubicBezTo>
                  <a:cubicBezTo>
                    <a:pt x="7861" y="15"/>
                    <a:pt x="7842" y="15"/>
                    <a:pt x="7842" y="30"/>
                  </a:cubicBezTo>
                  <a:cubicBezTo>
                    <a:pt x="7797" y="108"/>
                    <a:pt x="7783" y="216"/>
                    <a:pt x="7768" y="309"/>
                  </a:cubicBezTo>
                  <a:cubicBezTo>
                    <a:pt x="7749" y="402"/>
                    <a:pt x="7719" y="480"/>
                    <a:pt x="7675" y="558"/>
                  </a:cubicBezTo>
                  <a:cubicBezTo>
                    <a:pt x="7563" y="696"/>
                    <a:pt x="7425" y="759"/>
                    <a:pt x="7254" y="789"/>
                  </a:cubicBezTo>
                  <a:lnTo>
                    <a:pt x="7117" y="789"/>
                  </a:lnTo>
                  <a:cubicBezTo>
                    <a:pt x="6897" y="789"/>
                    <a:pt x="6726" y="696"/>
                    <a:pt x="6588" y="558"/>
                  </a:cubicBezTo>
                  <a:cubicBezTo>
                    <a:pt x="6447" y="417"/>
                    <a:pt x="6354" y="216"/>
                    <a:pt x="6309" y="45"/>
                  </a:cubicBezTo>
                  <a:cubicBezTo>
                    <a:pt x="6309" y="30"/>
                    <a:pt x="6309" y="30"/>
                    <a:pt x="6295" y="30"/>
                  </a:cubicBezTo>
                  <a:lnTo>
                    <a:pt x="6280" y="30"/>
                  </a:lnTo>
                  <a:cubicBezTo>
                    <a:pt x="6060" y="436"/>
                    <a:pt x="5659" y="637"/>
                    <a:pt x="5272" y="637"/>
                  </a:cubicBezTo>
                  <a:cubicBezTo>
                    <a:pt x="4885" y="637"/>
                    <a:pt x="4513" y="436"/>
                    <a:pt x="4327" y="64"/>
                  </a:cubicBezTo>
                  <a:lnTo>
                    <a:pt x="4293" y="64"/>
                  </a:lnTo>
                  <a:cubicBezTo>
                    <a:pt x="4029" y="402"/>
                    <a:pt x="3598" y="573"/>
                    <a:pt x="3163" y="573"/>
                  </a:cubicBezTo>
                  <a:cubicBezTo>
                    <a:pt x="2962" y="573"/>
                    <a:pt x="2761" y="529"/>
                    <a:pt x="2590" y="465"/>
                  </a:cubicBezTo>
                  <a:cubicBezTo>
                    <a:pt x="2419" y="387"/>
                    <a:pt x="2262" y="309"/>
                    <a:pt x="2140" y="172"/>
                  </a:cubicBezTo>
                  <a:cubicBezTo>
                    <a:pt x="2140" y="172"/>
                    <a:pt x="2125" y="157"/>
                    <a:pt x="2125" y="138"/>
                  </a:cubicBezTo>
                  <a:cubicBezTo>
                    <a:pt x="2110" y="123"/>
                    <a:pt x="2095" y="94"/>
                    <a:pt x="2076" y="79"/>
                  </a:cubicBezTo>
                  <a:cubicBezTo>
                    <a:pt x="2075" y="77"/>
                    <a:pt x="2074" y="76"/>
                    <a:pt x="2073" y="74"/>
                  </a:cubicBezTo>
                  <a:lnTo>
                    <a:pt x="2073" y="74"/>
                  </a:lnTo>
                  <a:cubicBezTo>
                    <a:pt x="2076" y="70"/>
                    <a:pt x="2076" y="64"/>
                    <a:pt x="2076" y="64"/>
                  </a:cubicBezTo>
                  <a:cubicBezTo>
                    <a:pt x="2062" y="45"/>
                    <a:pt x="2062" y="30"/>
                    <a:pt x="2062" y="30"/>
                  </a:cubicBezTo>
                  <a:lnTo>
                    <a:pt x="2047" y="30"/>
                  </a:lnTo>
                  <a:lnTo>
                    <a:pt x="2047" y="15"/>
                  </a:lnTo>
                  <a:lnTo>
                    <a:pt x="2017" y="15"/>
                  </a:lnTo>
                  <a:lnTo>
                    <a:pt x="2017" y="30"/>
                  </a:lnTo>
                  <a:lnTo>
                    <a:pt x="2017" y="45"/>
                  </a:lnTo>
                  <a:lnTo>
                    <a:pt x="2017" y="64"/>
                  </a:lnTo>
                  <a:lnTo>
                    <a:pt x="2019" y="64"/>
                  </a:lnTo>
                  <a:cubicBezTo>
                    <a:pt x="1742" y="456"/>
                    <a:pt x="1405" y="622"/>
                    <a:pt x="1072" y="622"/>
                  </a:cubicBezTo>
                  <a:cubicBezTo>
                    <a:pt x="700" y="622"/>
                    <a:pt x="328" y="417"/>
                    <a:pt x="31" y="45"/>
                  </a:cubicBezTo>
                  <a:lnTo>
                    <a:pt x="1" y="79"/>
                  </a:lnTo>
                  <a:cubicBezTo>
                    <a:pt x="295" y="451"/>
                    <a:pt x="682" y="666"/>
                    <a:pt x="1072" y="666"/>
                  </a:cubicBezTo>
                  <a:cubicBezTo>
                    <a:pt x="1418" y="666"/>
                    <a:pt x="1768" y="488"/>
                    <a:pt x="2044" y="104"/>
                  </a:cubicBezTo>
                  <a:lnTo>
                    <a:pt x="2044" y="104"/>
                  </a:lnTo>
                  <a:cubicBezTo>
                    <a:pt x="2049" y="110"/>
                    <a:pt x="2055" y="117"/>
                    <a:pt x="2062" y="123"/>
                  </a:cubicBezTo>
                  <a:cubicBezTo>
                    <a:pt x="2062" y="138"/>
                    <a:pt x="2076" y="157"/>
                    <a:pt x="2076" y="172"/>
                  </a:cubicBezTo>
                  <a:cubicBezTo>
                    <a:pt x="2095" y="187"/>
                    <a:pt x="2095" y="201"/>
                    <a:pt x="2110" y="201"/>
                  </a:cubicBezTo>
                  <a:cubicBezTo>
                    <a:pt x="2233" y="343"/>
                    <a:pt x="2404" y="436"/>
                    <a:pt x="2575" y="495"/>
                  </a:cubicBezTo>
                  <a:cubicBezTo>
                    <a:pt x="2761" y="573"/>
                    <a:pt x="2962" y="603"/>
                    <a:pt x="3163" y="603"/>
                  </a:cubicBezTo>
                  <a:cubicBezTo>
                    <a:pt x="3582" y="603"/>
                    <a:pt x="4030" y="447"/>
                    <a:pt x="4298" y="129"/>
                  </a:cubicBezTo>
                  <a:lnTo>
                    <a:pt x="4298" y="129"/>
                  </a:lnTo>
                  <a:cubicBezTo>
                    <a:pt x="4504" y="493"/>
                    <a:pt x="4879" y="681"/>
                    <a:pt x="5272" y="681"/>
                  </a:cubicBezTo>
                  <a:cubicBezTo>
                    <a:pt x="5663" y="681"/>
                    <a:pt x="6072" y="491"/>
                    <a:pt x="6292" y="96"/>
                  </a:cubicBezTo>
                  <a:lnTo>
                    <a:pt x="6292" y="96"/>
                  </a:lnTo>
                  <a:cubicBezTo>
                    <a:pt x="6340" y="281"/>
                    <a:pt x="6429" y="449"/>
                    <a:pt x="6559" y="588"/>
                  </a:cubicBezTo>
                  <a:cubicBezTo>
                    <a:pt x="6696" y="730"/>
                    <a:pt x="6882" y="837"/>
                    <a:pt x="7117" y="837"/>
                  </a:cubicBezTo>
                  <a:cubicBezTo>
                    <a:pt x="7161" y="837"/>
                    <a:pt x="7210" y="837"/>
                    <a:pt x="7254" y="823"/>
                  </a:cubicBezTo>
                  <a:cubicBezTo>
                    <a:pt x="7425" y="789"/>
                    <a:pt x="7597" y="730"/>
                    <a:pt x="7704" y="588"/>
                  </a:cubicBezTo>
                  <a:cubicBezTo>
                    <a:pt x="7768" y="495"/>
                    <a:pt x="7783" y="402"/>
                    <a:pt x="7797" y="309"/>
                  </a:cubicBezTo>
                  <a:cubicBezTo>
                    <a:pt x="7811" y="227"/>
                    <a:pt x="7824" y="144"/>
                    <a:pt x="7860" y="72"/>
                  </a:cubicBezTo>
                  <a:lnTo>
                    <a:pt x="7860" y="72"/>
                  </a:lnTo>
                  <a:cubicBezTo>
                    <a:pt x="8124" y="445"/>
                    <a:pt x="8503" y="637"/>
                    <a:pt x="8928" y="637"/>
                  </a:cubicBezTo>
                  <a:cubicBezTo>
                    <a:pt x="9144" y="637"/>
                    <a:pt x="9378" y="573"/>
                    <a:pt x="9594" y="465"/>
                  </a:cubicBezTo>
                  <a:cubicBezTo>
                    <a:pt x="9687" y="417"/>
                    <a:pt x="9750" y="358"/>
                    <a:pt x="9828" y="294"/>
                  </a:cubicBezTo>
                  <a:cubicBezTo>
                    <a:pt x="9884" y="221"/>
                    <a:pt x="9943" y="164"/>
                    <a:pt x="10015" y="117"/>
                  </a:cubicBezTo>
                  <a:lnTo>
                    <a:pt x="10015" y="117"/>
                  </a:lnTo>
                  <a:cubicBezTo>
                    <a:pt x="10072" y="154"/>
                    <a:pt x="10144" y="238"/>
                    <a:pt x="10215" y="309"/>
                  </a:cubicBezTo>
                  <a:cubicBezTo>
                    <a:pt x="10293" y="402"/>
                    <a:pt x="10386" y="495"/>
                    <a:pt x="10479" y="558"/>
                  </a:cubicBezTo>
                  <a:cubicBezTo>
                    <a:pt x="10665" y="666"/>
                    <a:pt x="10851" y="715"/>
                    <a:pt x="11037" y="715"/>
                  </a:cubicBezTo>
                  <a:cubicBezTo>
                    <a:pt x="11426" y="715"/>
                    <a:pt x="11773" y="468"/>
                    <a:pt x="12034" y="115"/>
                  </a:cubicBezTo>
                  <a:lnTo>
                    <a:pt x="12034" y="115"/>
                  </a:lnTo>
                  <a:cubicBezTo>
                    <a:pt x="12272" y="494"/>
                    <a:pt x="12676" y="715"/>
                    <a:pt x="13083" y="715"/>
                  </a:cubicBezTo>
                  <a:cubicBezTo>
                    <a:pt x="13441" y="715"/>
                    <a:pt x="13798" y="543"/>
                    <a:pt x="14017" y="143"/>
                  </a:cubicBezTo>
                  <a:lnTo>
                    <a:pt x="14017" y="143"/>
                  </a:lnTo>
                  <a:cubicBezTo>
                    <a:pt x="14079" y="291"/>
                    <a:pt x="14179" y="410"/>
                    <a:pt x="14307" y="480"/>
                  </a:cubicBezTo>
                  <a:cubicBezTo>
                    <a:pt x="14430" y="558"/>
                    <a:pt x="14586" y="603"/>
                    <a:pt x="14757" y="603"/>
                  </a:cubicBezTo>
                  <a:cubicBezTo>
                    <a:pt x="15103" y="603"/>
                    <a:pt x="15463" y="428"/>
                    <a:pt x="15637" y="123"/>
                  </a:cubicBezTo>
                  <a:lnTo>
                    <a:pt x="15637" y="123"/>
                  </a:lnTo>
                  <a:cubicBezTo>
                    <a:pt x="15812" y="493"/>
                    <a:pt x="16146" y="730"/>
                    <a:pt x="16476" y="730"/>
                  </a:cubicBezTo>
                  <a:cubicBezTo>
                    <a:pt x="16617" y="730"/>
                    <a:pt x="16769" y="681"/>
                    <a:pt x="16896" y="573"/>
                  </a:cubicBezTo>
                  <a:cubicBezTo>
                    <a:pt x="17008" y="489"/>
                    <a:pt x="17107" y="339"/>
                    <a:pt x="17183" y="149"/>
                  </a:cubicBezTo>
                  <a:lnTo>
                    <a:pt x="17183" y="149"/>
                  </a:lnTo>
                  <a:cubicBezTo>
                    <a:pt x="17332" y="387"/>
                    <a:pt x="17640" y="510"/>
                    <a:pt x="17919" y="510"/>
                  </a:cubicBezTo>
                  <a:cubicBezTo>
                    <a:pt x="18056" y="510"/>
                    <a:pt x="18198" y="480"/>
                    <a:pt x="18306" y="417"/>
                  </a:cubicBezTo>
                  <a:cubicBezTo>
                    <a:pt x="18402" y="351"/>
                    <a:pt x="18487" y="269"/>
                    <a:pt x="18538" y="141"/>
                  </a:cubicBezTo>
                  <a:lnTo>
                    <a:pt x="18538" y="141"/>
                  </a:lnTo>
                  <a:cubicBezTo>
                    <a:pt x="18614" y="343"/>
                    <a:pt x="18794" y="633"/>
                    <a:pt x="19079" y="774"/>
                  </a:cubicBezTo>
                  <a:cubicBezTo>
                    <a:pt x="19221" y="837"/>
                    <a:pt x="19329" y="867"/>
                    <a:pt x="19436" y="867"/>
                  </a:cubicBezTo>
                  <a:cubicBezTo>
                    <a:pt x="19622" y="867"/>
                    <a:pt x="19764" y="774"/>
                    <a:pt x="19857" y="622"/>
                  </a:cubicBezTo>
                  <a:cubicBezTo>
                    <a:pt x="19951" y="485"/>
                    <a:pt x="20008" y="326"/>
                    <a:pt x="20073" y="144"/>
                  </a:cubicBezTo>
                  <a:lnTo>
                    <a:pt x="20073" y="144"/>
                  </a:lnTo>
                  <a:cubicBezTo>
                    <a:pt x="20110" y="270"/>
                    <a:pt x="20197" y="397"/>
                    <a:pt x="20273" y="510"/>
                  </a:cubicBezTo>
                  <a:cubicBezTo>
                    <a:pt x="20459" y="823"/>
                    <a:pt x="20694" y="960"/>
                    <a:pt x="20895" y="960"/>
                  </a:cubicBezTo>
                  <a:cubicBezTo>
                    <a:pt x="21081" y="960"/>
                    <a:pt x="21233" y="867"/>
                    <a:pt x="21345" y="696"/>
                  </a:cubicBezTo>
                  <a:cubicBezTo>
                    <a:pt x="21467" y="529"/>
                    <a:pt x="21531" y="294"/>
                    <a:pt x="21531" y="15"/>
                  </a:cubicBezTo>
                  <a:lnTo>
                    <a:pt x="21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66;p24">
              <a:extLst>
                <a:ext uri="{FF2B5EF4-FFF2-40B4-BE49-F238E27FC236}">
                  <a16:creationId xmlns:a16="http://schemas.microsoft.com/office/drawing/2014/main" id="{C0DBECD2-9A0D-F9DA-3F33-A9193CC86BAF}"/>
                </a:ext>
              </a:extLst>
            </p:cNvPr>
            <p:cNvSpPr/>
            <p:nvPr/>
          </p:nvSpPr>
          <p:spPr>
            <a:xfrm>
              <a:off x="5108321" y="2180914"/>
              <a:ext cx="59414" cy="1474061"/>
            </a:xfrm>
            <a:custGeom>
              <a:avLst/>
              <a:gdLst/>
              <a:ahLst/>
              <a:cxnLst/>
              <a:rect l="l" t="t" r="r" b="b"/>
              <a:pathLst>
                <a:path w="530" h="13425" extrusionOk="0">
                  <a:moveTo>
                    <a:pt x="1" y="0"/>
                  </a:moveTo>
                  <a:lnTo>
                    <a:pt x="1" y="13425"/>
                  </a:lnTo>
                  <a:lnTo>
                    <a:pt x="529" y="13425"/>
                  </a:lnTo>
                  <a:lnTo>
                    <a:pt x="5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67;p24">
              <a:extLst>
                <a:ext uri="{FF2B5EF4-FFF2-40B4-BE49-F238E27FC236}">
                  <a16:creationId xmlns:a16="http://schemas.microsoft.com/office/drawing/2014/main" id="{850DBB59-1C69-283C-36B1-58149EDA37A2}"/>
                </a:ext>
              </a:extLst>
            </p:cNvPr>
            <p:cNvSpPr/>
            <p:nvPr/>
          </p:nvSpPr>
          <p:spPr>
            <a:xfrm>
              <a:off x="5110000" y="2180919"/>
              <a:ext cx="57738" cy="78492"/>
            </a:xfrm>
            <a:custGeom>
              <a:avLst/>
              <a:gdLst/>
              <a:ahLst/>
              <a:cxnLst/>
              <a:rect l="l" t="t" r="r" b="b"/>
              <a:pathLst>
                <a:path w="515" h="700" extrusionOk="0">
                  <a:moveTo>
                    <a:pt x="1" y="0"/>
                  </a:moveTo>
                  <a:lnTo>
                    <a:pt x="1" y="700"/>
                  </a:lnTo>
                  <a:lnTo>
                    <a:pt x="514" y="700"/>
                  </a:lnTo>
                  <a:lnTo>
                    <a:pt x="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68;p24">
              <a:extLst>
                <a:ext uri="{FF2B5EF4-FFF2-40B4-BE49-F238E27FC236}">
                  <a16:creationId xmlns:a16="http://schemas.microsoft.com/office/drawing/2014/main" id="{2D9666DE-3DCC-CE8C-9F66-6B65B0737A91}"/>
                </a:ext>
              </a:extLst>
            </p:cNvPr>
            <p:cNvSpPr/>
            <p:nvPr/>
          </p:nvSpPr>
          <p:spPr>
            <a:xfrm>
              <a:off x="5078721" y="2037054"/>
              <a:ext cx="120297" cy="180643"/>
            </a:xfrm>
            <a:custGeom>
              <a:avLst/>
              <a:gdLst/>
              <a:ahLst/>
              <a:cxnLst/>
              <a:rect l="l" t="t" r="r" b="b"/>
              <a:pathLst>
                <a:path w="1073" h="1611" extrusionOk="0">
                  <a:moveTo>
                    <a:pt x="1" y="0"/>
                  </a:moveTo>
                  <a:lnTo>
                    <a:pt x="1" y="1611"/>
                  </a:lnTo>
                  <a:lnTo>
                    <a:pt x="1072" y="1611"/>
                  </a:lnTo>
                  <a:lnTo>
                    <a:pt x="10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69;p24">
              <a:extLst>
                <a:ext uri="{FF2B5EF4-FFF2-40B4-BE49-F238E27FC236}">
                  <a16:creationId xmlns:a16="http://schemas.microsoft.com/office/drawing/2014/main" id="{332394FC-7AF3-B8F8-5728-3A2CFFF639D9}"/>
                </a:ext>
              </a:extLst>
            </p:cNvPr>
            <p:cNvSpPr/>
            <p:nvPr/>
          </p:nvSpPr>
          <p:spPr>
            <a:xfrm>
              <a:off x="4074534" y="2120480"/>
              <a:ext cx="1065183" cy="467249"/>
            </a:xfrm>
            <a:custGeom>
              <a:avLst/>
              <a:gdLst/>
              <a:ahLst/>
              <a:cxnLst/>
              <a:rect l="l" t="t" r="r" b="b"/>
              <a:pathLst>
                <a:path w="9501" h="4167" extrusionOk="0">
                  <a:moveTo>
                    <a:pt x="9300" y="0"/>
                  </a:moveTo>
                  <a:lnTo>
                    <a:pt x="1" y="3720"/>
                  </a:lnTo>
                  <a:lnTo>
                    <a:pt x="187" y="4166"/>
                  </a:lnTo>
                  <a:lnTo>
                    <a:pt x="9501" y="446"/>
                  </a:lnTo>
                  <a:lnTo>
                    <a:pt x="93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370;p24">
              <a:extLst>
                <a:ext uri="{FF2B5EF4-FFF2-40B4-BE49-F238E27FC236}">
                  <a16:creationId xmlns:a16="http://schemas.microsoft.com/office/drawing/2014/main" id="{212BE87C-D39B-79CB-DAC4-174F92C96461}"/>
                </a:ext>
              </a:extLst>
            </p:cNvPr>
            <p:cNvSpPr/>
            <p:nvPr/>
          </p:nvSpPr>
          <p:spPr>
            <a:xfrm>
              <a:off x="3824300" y="2554653"/>
              <a:ext cx="2597877" cy="40143"/>
            </a:xfrm>
            <a:custGeom>
              <a:avLst/>
              <a:gdLst/>
              <a:ahLst/>
              <a:cxnLst/>
              <a:rect l="l" t="t" r="r" b="b"/>
              <a:pathLst>
                <a:path w="23172" h="358" extrusionOk="0">
                  <a:moveTo>
                    <a:pt x="1" y="0"/>
                  </a:moveTo>
                  <a:lnTo>
                    <a:pt x="1" y="357"/>
                  </a:lnTo>
                  <a:lnTo>
                    <a:pt x="23171" y="357"/>
                  </a:lnTo>
                  <a:lnTo>
                    <a:pt x="231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71;p24">
              <a:extLst>
                <a:ext uri="{FF2B5EF4-FFF2-40B4-BE49-F238E27FC236}">
                  <a16:creationId xmlns:a16="http://schemas.microsoft.com/office/drawing/2014/main" id="{DF09DD34-7009-DA4D-7D6F-40726592AA14}"/>
                </a:ext>
              </a:extLst>
            </p:cNvPr>
            <p:cNvSpPr/>
            <p:nvPr/>
          </p:nvSpPr>
          <p:spPr>
            <a:xfrm>
              <a:off x="5162132" y="2120480"/>
              <a:ext cx="1058569" cy="462203"/>
            </a:xfrm>
            <a:custGeom>
              <a:avLst/>
              <a:gdLst/>
              <a:ahLst/>
              <a:cxnLst/>
              <a:rect l="l" t="t" r="r" b="b"/>
              <a:pathLst>
                <a:path w="9442" h="4122" extrusionOk="0">
                  <a:moveTo>
                    <a:pt x="112" y="0"/>
                  </a:moveTo>
                  <a:lnTo>
                    <a:pt x="1" y="246"/>
                  </a:lnTo>
                  <a:lnTo>
                    <a:pt x="9334" y="4122"/>
                  </a:lnTo>
                  <a:lnTo>
                    <a:pt x="9442" y="3872"/>
                  </a:lnTo>
                  <a:lnTo>
                    <a:pt x="1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72;p24">
              <a:extLst>
                <a:ext uri="{FF2B5EF4-FFF2-40B4-BE49-F238E27FC236}">
                  <a16:creationId xmlns:a16="http://schemas.microsoft.com/office/drawing/2014/main" id="{1F054A6F-BF13-F5D9-66F4-EFDEAF79490D}"/>
                </a:ext>
              </a:extLst>
            </p:cNvPr>
            <p:cNvSpPr/>
            <p:nvPr/>
          </p:nvSpPr>
          <p:spPr>
            <a:xfrm>
              <a:off x="3772168" y="2379055"/>
              <a:ext cx="325015" cy="194883"/>
            </a:xfrm>
            <a:custGeom>
              <a:avLst/>
              <a:gdLst/>
              <a:ahLst/>
              <a:cxnLst/>
              <a:rect l="l" t="t" r="r" b="b"/>
              <a:pathLst>
                <a:path w="2899" h="1738" extrusionOk="0">
                  <a:moveTo>
                    <a:pt x="1" y="0"/>
                  </a:moveTo>
                  <a:lnTo>
                    <a:pt x="1" y="1737"/>
                  </a:lnTo>
                  <a:lnTo>
                    <a:pt x="2899" y="1737"/>
                  </a:lnTo>
                  <a:lnTo>
                    <a:pt x="2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73;p24">
              <a:extLst>
                <a:ext uri="{FF2B5EF4-FFF2-40B4-BE49-F238E27FC236}">
                  <a16:creationId xmlns:a16="http://schemas.microsoft.com/office/drawing/2014/main" id="{150F07AD-5D20-9C5E-2442-EECA705B51AC}"/>
                </a:ext>
              </a:extLst>
            </p:cNvPr>
            <p:cNvSpPr/>
            <p:nvPr/>
          </p:nvSpPr>
          <p:spPr>
            <a:xfrm>
              <a:off x="3881926" y="2572146"/>
              <a:ext cx="116485" cy="1082848"/>
            </a:xfrm>
            <a:custGeom>
              <a:avLst/>
              <a:gdLst/>
              <a:ahLst/>
              <a:cxnLst/>
              <a:rect l="l" t="t" r="r" b="b"/>
              <a:pathLst>
                <a:path w="1039" h="9657" extrusionOk="0">
                  <a:moveTo>
                    <a:pt x="0" y="1"/>
                  </a:moveTo>
                  <a:lnTo>
                    <a:pt x="0" y="9657"/>
                  </a:lnTo>
                  <a:lnTo>
                    <a:pt x="1038" y="9657"/>
                  </a:lnTo>
                  <a:lnTo>
                    <a:pt x="1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74;p24">
              <a:extLst>
                <a:ext uri="{FF2B5EF4-FFF2-40B4-BE49-F238E27FC236}">
                  <a16:creationId xmlns:a16="http://schemas.microsoft.com/office/drawing/2014/main" id="{810D52CA-A043-41D8-4BE2-1474AF2730AC}"/>
                </a:ext>
              </a:extLst>
            </p:cNvPr>
            <p:cNvSpPr/>
            <p:nvPr/>
          </p:nvSpPr>
          <p:spPr>
            <a:xfrm>
              <a:off x="3881926" y="2606794"/>
              <a:ext cx="116485" cy="1004917"/>
            </a:xfrm>
            <a:custGeom>
              <a:avLst/>
              <a:gdLst/>
              <a:ahLst/>
              <a:cxnLst/>
              <a:rect l="l" t="t" r="r" b="b"/>
              <a:pathLst>
                <a:path w="1039" h="8962" extrusionOk="0">
                  <a:moveTo>
                    <a:pt x="0" y="0"/>
                  </a:moveTo>
                  <a:lnTo>
                    <a:pt x="0" y="279"/>
                  </a:lnTo>
                  <a:lnTo>
                    <a:pt x="1038" y="279"/>
                  </a:lnTo>
                  <a:lnTo>
                    <a:pt x="1038" y="0"/>
                  </a:lnTo>
                  <a:close/>
                  <a:moveTo>
                    <a:pt x="0" y="666"/>
                  </a:moveTo>
                  <a:lnTo>
                    <a:pt x="0" y="964"/>
                  </a:lnTo>
                  <a:lnTo>
                    <a:pt x="1038" y="964"/>
                  </a:lnTo>
                  <a:lnTo>
                    <a:pt x="1038" y="666"/>
                  </a:lnTo>
                  <a:close/>
                  <a:moveTo>
                    <a:pt x="0" y="1336"/>
                  </a:moveTo>
                  <a:lnTo>
                    <a:pt x="0" y="1630"/>
                  </a:lnTo>
                  <a:lnTo>
                    <a:pt x="1038" y="1630"/>
                  </a:lnTo>
                  <a:lnTo>
                    <a:pt x="1038" y="1336"/>
                  </a:lnTo>
                  <a:close/>
                  <a:moveTo>
                    <a:pt x="0" y="2016"/>
                  </a:moveTo>
                  <a:lnTo>
                    <a:pt x="0" y="2295"/>
                  </a:lnTo>
                  <a:lnTo>
                    <a:pt x="1038" y="2295"/>
                  </a:lnTo>
                  <a:lnTo>
                    <a:pt x="1038" y="2016"/>
                  </a:lnTo>
                  <a:close/>
                  <a:moveTo>
                    <a:pt x="0" y="2682"/>
                  </a:moveTo>
                  <a:lnTo>
                    <a:pt x="0" y="2961"/>
                  </a:lnTo>
                  <a:lnTo>
                    <a:pt x="1038" y="2961"/>
                  </a:lnTo>
                  <a:lnTo>
                    <a:pt x="1038" y="2682"/>
                  </a:lnTo>
                  <a:close/>
                  <a:moveTo>
                    <a:pt x="0" y="3348"/>
                  </a:moveTo>
                  <a:lnTo>
                    <a:pt x="0" y="3627"/>
                  </a:lnTo>
                  <a:lnTo>
                    <a:pt x="1038" y="3627"/>
                  </a:lnTo>
                  <a:lnTo>
                    <a:pt x="1038" y="3348"/>
                  </a:lnTo>
                  <a:close/>
                  <a:moveTo>
                    <a:pt x="0" y="4014"/>
                  </a:moveTo>
                  <a:lnTo>
                    <a:pt x="0" y="4293"/>
                  </a:lnTo>
                  <a:lnTo>
                    <a:pt x="1038" y="4293"/>
                  </a:lnTo>
                  <a:lnTo>
                    <a:pt x="1038" y="4014"/>
                  </a:lnTo>
                  <a:close/>
                  <a:moveTo>
                    <a:pt x="0" y="4683"/>
                  </a:moveTo>
                  <a:lnTo>
                    <a:pt x="0" y="4962"/>
                  </a:lnTo>
                  <a:lnTo>
                    <a:pt x="1038" y="4962"/>
                  </a:lnTo>
                  <a:lnTo>
                    <a:pt x="1038" y="4683"/>
                  </a:lnTo>
                  <a:close/>
                  <a:moveTo>
                    <a:pt x="0" y="5349"/>
                  </a:moveTo>
                  <a:lnTo>
                    <a:pt x="0" y="5628"/>
                  </a:lnTo>
                  <a:lnTo>
                    <a:pt x="1038" y="5628"/>
                  </a:lnTo>
                  <a:lnTo>
                    <a:pt x="1038" y="5349"/>
                  </a:lnTo>
                  <a:close/>
                  <a:moveTo>
                    <a:pt x="0" y="6015"/>
                  </a:moveTo>
                  <a:lnTo>
                    <a:pt x="0" y="6294"/>
                  </a:lnTo>
                  <a:lnTo>
                    <a:pt x="1038" y="6294"/>
                  </a:lnTo>
                  <a:lnTo>
                    <a:pt x="1038" y="6015"/>
                  </a:lnTo>
                  <a:close/>
                  <a:moveTo>
                    <a:pt x="0" y="6681"/>
                  </a:moveTo>
                  <a:lnTo>
                    <a:pt x="0" y="6960"/>
                  </a:lnTo>
                  <a:lnTo>
                    <a:pt x="1038" y="6960"/>
                  </a:lnTo>
                  <a:lnTo>
                    <a:pt x="1038" y="6681"/>
                  </a:lnTo>
                  <a:close/>
                  <a:moveTo>
                    <a:pt x="0" y="7347"/>
                  </a:moveTo>
                  <a:lnTo>
                    <a:pt x="0" y="7626"/>
                  </a:lnTo>
                  <a:lnTo>
                    <a:pt x="1038" y="7626"/>
                  </a:lnTo>
                  <a:lnTo>
                    <a:pt x="1038" y="7347"/>
                  </a:lnTo>
                  <a:close/>
                  <a:moveTo>
                    <a:pt x="0" y="8013"/>
                  </a:moveTo>
                  <a:lnTo>
                    <a:pt x="0" y="8292"/>
                  </a:lnTo>
                  <a:lnTo>
                    <a:pt x="1038" y="8292"/>
                  </a:lnTo>
                  <a:lnTo>
                    <a:pt x="1038" y="8013"/>
                  </a:lnTo>
                  <a:close/>
                  <a:moveTo>
                    <a:pt x="0" y="8682"/>
                  </a:moveTo>
                  <a:lnTo>
                    <a:pt x="0" y="8961"/>
                  </a:lnTo>
                  <a:lnTo>
                    <a:pt x="1038" y="8961"/>
                  </a:lnTo>
                  <a:lnTo>
                    <a:pt x="1038" y="868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75;p24">
              <a:extLst>
                <a:ext uri="{FF2B5EF4-FFF2-40B4-BE49-F238E27FC236}">
                  <a16:creationId xmlns:a16="http://schemas.microsoft.com/office/drawing/2014/main" id="{BAA38F43-E1C8-4D9B-7BFD-03570CCBB678}"/>
                </a:ext>
              </a:extLst>
            </p:cNvPr>
            <p:cNvSpPr/>
            <p:nvPr/>
          </p:nvSpPr>
          <p:spPr>
            <a:xfrm>
              <a:off x="3824300" y="2579210"/>
              <a:ext cx="2597877" cy="15586"/>
            </a:xfrm>
            <a:custGeom>
              <a:avLst/>
              <a:gdLst/>
              <a:ahLst/>
              <a:cxnLst/>
              <a:rect l="l" t="t" r="r" b="b"/>
              <a:pathLst>
                <a:path w="23172" h="139" extrusionOk="0">
                  <a:moveTo>
                    <a:pt x="1" y="1"/>
                  </a:moveTo>
                  <a:lnTo>
                    <a:pt x="1" y="138"/>
                  </a:lnTo>
                  <a:lnTo>
                    <a:pt x="23171" y="138"/>
                  </a:lnTo>
                  <a:lnTo>
                    <a:pt x="231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76;p24">
              <a:extLst>
                <a:ext uri="{FF2B5EF4-FFF2-40B4-BE49-F238E27FC236}">
                  <a16:creationId xmlns:a16="http://schemas.microsoft.com/office/drawing/2014/main" id="{5254C025-8B77-4BDA-2C63-68C078D1A89B}"/>
                </a:ext>
              </a:extLst>
            </p:cNvPr>
            <p:cNvSpPr/>
            <p:nvPr/>
          </p:nvSpPr>
          <p:spPr>
            <a:xfrm>
              <a:off x="5118745" y="2106239"/>
              <a:ext cx="41818" cy="41825"/>
            </a:xfrm>
            <a:custGeom>
              <a:avLst/>
              <a:gdLst/>
              <a:ahLst/>
              <a:cxnLst/>
              <a:rect l="l" t="t" r="r" b="b"/>
              <a:pathLst>
                <a:path w="373" h="373" extrusionOk="0">
                  <a:moveTo>
                    <a:pt x="187" y="1"/>
                  </a:moveTo>
                  <a:cubicBezTo>
                    <a:pt x="79" y="1"/>
                    <a:pt x="1" y="94"/>
                    <a:pt x="1" y="187"/>
                  </a:cubicBezTo>
                  <a:cubicBezTo>
                    <a:pt x="1" y="294"/>
                    <a:pt x="79" y="373"/>
                    <a:pt x="187" y="373"/>
                  </a:cubicBezTo>
                  <a:cubicBezTo>
                    <a:pt x="280" y="373"/>
                    <a:pt x="373" y="294"/>
                    <a:pt x="373" y="187"/>
                  </a:cubicBezTo>
                  <a:cubicBezTo>
                    <a:pt x="373" y="94"/>
                    <a:pt x="280"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77;p24">
              <a:extLst>
                <a:ext uri="{FF2B5EF4-FFF2-40B4-BE49-F238E27FC236}">
                  <a16:creationId xmlns:a16="http://schemas.microsoft.com/office/drawing/2014/main" id="{B74175E0-97F0-5112-3269-BE5C5BFC1D73}"/>
                </a:ext>
              </a:extLst>
            </p:cNvPr>
            <p:cNvSpPr/>
            <p:nvPr/>
          </p:nvSpPr>
          <p:spPr>
            <a:xfrm>
              <a:off x="3824300" y="2410340"/>
              <a:ext cx="220750" cy="133996"/>
            </a:xfrm>
            <a:custGeom>
              <a:avLst/>
              <a:gdLst/>
              <a:ahLst/>
              <a:cxnLst/>
              <a:rect l="l" t="t" r="r" b="b"/>
              <a:pathLst>
                <a:path w="1969" h="1195" extrusionOk="0">
                  <a:moveTo>
                    <a:pt x="1" y="0"/>
                  </a:moveTo>
                  <a:lnTo>
                    <a:pt x="1" y="1194"/>
                  </a:lnTo>
                  <a:lnTo>
                    <a:pt x="1969" y="1194"/>
                  </a:lnTo>
                  <a:lnTo>
                    <a:pt x="19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78;p24">
              <a:extLst>
                <a:ext uri="{FF2B5EF4-FFF2-40B4-BE49-F238E27FC236}">
                  <a16:creationId xmlns:a16="http://schemas.microsoft.com/office/drawing/2014/main" id="{43988A43-CB92-1A45-47E3-63A4ECA2A1FD}"/>
                </a:ext>
              </a:extLst>
            </p:cNvPr>
            <p:cNvSpPr/>
            <p:nvPr/>
          </p:nvSpPr>
          <p:spPr>
            <a:xfrm>
              <a:off x="5547909" y="2565082"/>
              <a:ext cx="106507" cy="88920"/>
            </a:xfrm>
            <a:custGeom>
              <a:avLst/>
              <a:gdLst/>
              <a:ahLst/>
              <a:cxnLst/>
              <a:rect l="l" t="t" r="r" b="b"/>
              <a:pathLst>
                <a:path w="950" h="793" extrusionOk="0">
                  <a:moveTo>
                    <a:pt x="127" y="0"/>
                  </a:moveTo>
                  <a:cubicBezTo>
                    <a:pt x="64" y="0"/>
                    <a:pt x="1" y="93"/>
                    <a:pt x="1" y="186"/>
                  </a:cubicBezTo>
                  <a:lnTo>
                    <a:pt x="1" y="621"/>
                  </a:lnTo>
                  <a:cubicBezTo>
                    <a:pt x="1" y="714"/>
                    <a:pt x="64" y="793"/>
                    <a:pt x="127" y="793"/>
                  </a:cubicBezTo>
                  <a:lnTo>
                    <a:pt x="808" y="793"/>
                  </a:lnTo>
                  <a:cubicBezTo>
                    <a:pt x="886" y="793"/>
                    <a:pt x="949" y="714"/>
                    <a:pt x="949" y="621"/>
                  </a:cubicBezTo>
                  <a:lnTo>
                    <a:pt x="949" y="186"/>
                  </a:lnTo>
                  <a:cubicBezTo>
                    <a:pt x="949" y="93"/>
                    <a:pt x="886" y="0"/>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79;p24">
              <a:extLst>
                <a:ext uri="{FF2B5EF4-FFF2-40B4-BE49-F238E27FC236}">
                  <a16:creationId xmlns:a16="http://schemas.microsoft.com/office/drawing/2014/main" id="{BCA81B1D-8A8D-99D7-42DE-303DB1886F7C}"/>
                </a:ext>
              </a:extLst>
            </p:cNvPr>
            <p:cNvSpPr/>
            <p:nvPr/>
          </p:nvSpPr>
          <p:spPr>
            <a:xfrm>
              <a:off x="5527056" y="2961354"/>
              <a:ext cx="151464" cy="40143"/>
            </a:xfrm>
            <a:custGeom>
              <a:avLst/>
              <a:gdLst/>
              <a:ahLst/>
              <a:cxnLst/>
              <a:rect l="l" t="t" r="r" b="b"/>
              <a:pathLst>
                <a:path w="1351" h="358" extrusionOk="0">
                  <a:moveTo>
                    <a:pt x="127" y="0"/>
                  </a:moveTo>
                  <a:cubicBezTo>
                    <a:pt x="49" y="0"/>
                    <a:pt x="1" y="78"/>
                    <a:pt x="1" y="171"/>
                  </a:cubicBezTo>
                  <a:lnTo>
                    <a:pt x="1" y="186"/>
                  </a:lnTo>
                  <a:cubicBezTo>
                    <a:pt x="1" y="279"/>
                    <a:pt x="49" y="357"/>
                    <a:pt x="127" y="357"/>
                  </a:cubicBezTo>
                  <a:lnTo>
                    <a:pt x="1210" y="357"/>
                  </a:lnTo>
                  <a:cubicBezTo>
                    <a:pt x="1288" y="357"/>
                    <a:pt x="1351" y="279"/>
                    <a:pt x="1351" y="186"/>
                  </a:cubicBezTo>
                  <a:lnTo>
                    <a:pt x="1351" y="171"/>
                  </a:lnTo>
                  <a:cubicBezTo>
                    <a:pt x="1351" y="78"/>
                    <a:pt x="1288"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380;p24">
              <a:extLst>
                <a:ext uri="{FF2B5EF4-FFF2-40B4-BE49-F238E27FC236}">
                  <a16:creationId xmlns:a16="http://schemas.microsoft.com/office/drawing/2014/main" id="{09458694-6DF1-FE4E-D3D5-772C4BB34BF8}"/>
                </a:ext>
              </a:extLst>
            </p:cNvPr>
            <p:cNvGrpSpPr/>
            <p:nvPr/>
          </p:nvGrpSpPr>
          <p:grpSpPr>
            <a:xfrm flipH="1">
              <a:off x="5463893" y="3001494"/>
              <a:ext cx="277797" cy="136947"/>
              <a:chOff x="6398068" y="419971"/>
              <a:chExt cx="627651" cy="309358"/>
            </a:xfrm>
          </p:grpSpPr>
          <p:sp>
            <p:nvSpPr>
              <p:cNvPr id="1030" name="Google Shape;381;p24">
                <a:extLst>
                  <a:ext uri="{FF2B5EF4-FFF2-40B4-BE49-F238E27FC236}">
                    <a16:creationId xmlns:a16="http://schemas.microsoft.com/office/drawing/2014/main" id="{20828305-77CB-8713-439F-D23CCB54B65E}"/>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82;p24">
                <a:extLst>
                  <a:ext uri="{FF2B5EF4-FFF2-40B4-BE49-F238E27FC236}">
                    <a16:creationId xmlns:a16="http://schemas.microsoft.com/office/drawing/2014/main" id="{47122C4E-CE62-EB53-F3C6-B45905274DF8}"/>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83;p24">
                <a:extLst>
                  <a:ext uri="{FF2B5EF4-FFF2-40B4-BE49-F238E27FC236}">
                    <a16:creationId xmlns:a16="http://schemas.microsoft.com/office/drawing/2014/main" id="{BF2CAED9-E9CD-3B47-9491-E486D21B266A}"/>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384;p24">
              <a:extLst>
                <a:ext uri="{FF2B5EF4-FFF2-40B4-BE49-F238E27FC236}">
                  <a16:creationId xmlns:a16="http://schemas.microsoft.com/office/drawing/2014/main" id="{8A2B838C-1B94-FCE0-5E2E-7D383CB0147F}"/>
                </a:ext>
              </a:extLst>
            </p:cNvPr>
            <p:cNvGrpSpPr/>
            <p:nvPr/>
          </p:nvGrpSpPr>
          <p:grpSpPr>
            <a:xfrm>
              <a:off x="4760158" y="3246315"/>
              <a:ext cx="1386606" cy="410834"/>
              <a:chOff x="6025112" y="4036950"/>
              <a:chExt cx="2573031" cy="762214"/>
            </a:xfrm>
          </p:grpSpPr>
          <p:grpSp>
            <p:nvGrpSpPr>
              <p:cNvPr id="994" name="Google Shape;385;p24">
                <a:extLst>
                  <a:ext uri="{FF2B5EF4-FFF2-40B4-BE49-F238E27FC236}">
                    <a16:creationId xmlns:a16="http://schemas.microsoft.com/office/drawing/2014/main" id="{7D8F4E6E-EAFC-B6EC-30F4-E55A7156963C}"/>
                  </a:ext>
                </a:extLst>
              </p:cNvPr>
              <p:cNvGrpSpPr/>
              <p:nvPr/>
            </p:nvGrpSpPr>
            <p:grpSpPr>
              <a:xfrm flipH="1">
                <a:off x="6025112" y="4545088"/>
                <a:ext cx="515489" cy="254076"/>
                <a:chOff x="5770418" y="419971"/>
                <a:chExt cx="627651" cy="309358"/>
              </a:xfrm>
            </p:grpSpPr>
            <p:sp>
              <p:nvSpPr>
                <p:cNvPr id="1027" name="Google Shape;386;p24">
                  <a:extLst>
                    <a:ext uri="{FF2B5EF4-FFF2-40B4-BE49-F238E27FC236}">
                      <a16:creationId xmlns:a16="http://schemas.microsoft.com/office/drawing/2014/main" id="{2F6A0E67-689F-D3B5-08F6-C2420AA89A16}"/>
                    </a:ext>
                  </a:extLst>
                </p:cNvPr>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87;p24">
                  <a:extLst>
                    <a:ext uri="{FF2B5EF4-FFF2-40B4-BE49-F238E27FC236}">
                      <a16:creationId xmlns:a16="http://schemas.microsoft.com/office/drawing/2014/main" id="{81938ACB-7247-6037-FE77-20C5CD332A1E}"/>
                    </a:ext>
                  </a:extLst>
                </p:cNvPr>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88;p24">
                  <a:extLst>
                    <a:ext uri="{FF2B5EF4-FFF2-40B4-BE49-F238E27FC236}">
                      <a16:creationId xmlns:a16="http://schemas.microsoft.com/office/drawing/2014/main" id="{B3CC01C6-DF00-542E-5F10-7F1C36CAA54F}"/>
                    </a:ext>
                  </a:extLst>
                </p:cNvPr>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389;p24">
                <a:extLst>
                  <a:ext uri="{FF2B5EF4-FFF2-40B4-BE49-F238E27FC236}">
                    <a16:creationId xmlns:a16="http://schemas.microsoft.com/office/drawing/2014/main" id="{AED29793-73DB-05D5-894E-844B21E9AA12}"/>
                  </a:ext>
                </a:extLst>
              </p:cNvPr>
              <p:cNvGrpSpPr/>
              <p:nvPr/>
            </p:nvGrpSpPr>
            <p:grpSpPr>
              <a:xfrm flipH="1">
                <a:off x="6539020" y="4545088"/>
                <a:ext cx="515489" cy="254076"/>
                <a:chOff x="6398068" y="419971"/>
                <a:chExt cx="627651" cy="309358"/>
              </a:xfrm>
            </p:grpSpPr>
            <p:sp>
              <p:nvSpPr>
                <p:cNvPr id="1024" name="Google Shape;390;p24">
                  <a:extLst>
                    <a:ext uri="{FF2B5EF4-FFF2-40B4-BE49-F238E27FC236}">
                      <a16:creationId xmlns:a16="http://schemas.microsoft.com/office/drawing/2014/main" id="{FE67DBC4-3C00-EA9C-5470-CFB2CCD29AFF}"/>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91;p24">
                  <a:extLst>
                    <a:ext uri="{FF2B5EF4-FFF2-40B4-BE49-F238E27FC236}">
                      <a16:creationId xmlns:a16="http://schemas.microsoft.com/office/drawing/2014/main" id="{5EC72E31-C44C-9897-F7A0-A0B6ED3B9F61}"/>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392;p24">
                  <a:extLst>
                    <a:ext uri="{FF2B5EF4-FFF2-40B4-BE49-F238E27FC236}">
                      <a16:creationId xmlns:a16="http://schemas.microsoft.com/office/drawing/2014/main" id="{B8BEA0C5-42A8-C3A9-D79E-52887FE831C8}"/>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393;p24">
                <a:extLst>
                  <a:ext uri="{FF2B5EF4-FFF2-40B4-BE49-F238E27FC236}">
                    <a16:creationId xmlns:a16="http://schemas.microsoft.com/office/drawing/2014/main" id="{3CF467FD-170A-C671-8E62-C25C1BAB0BA3}"/>
                  </a:ext>
                </a:extLst>
              </p:cNvPr>
              <p:cNvGrpSpPr/>
              <p:nvPr/>
            </p:nvGrpSpPr>
            <p:grpSpPr>
              <a:xfrm flipH="1">
                <a:off x="7053256" y="4545088"/>
                <a:ext cx="515489" cy="254076"/>
                <a:chOff x="6398068" y="419971"/>
                <a:chExt cx="627651" cy="309358"/>
              </a:xfrm>
            </p:grpSpPr>
            <p:sp>
              <p:nvSpPr>
                <p:cNvPr id="1021" name="Google Shape;394;p24">
                  <a:extLst>
                    <a:ext uri="{FF2B5EF4-FFF2-40B4-BE49-F238E27FC236}">
                      <a16:creationId xmlns:a16="http://schemas.microsoft.com/office/drawing/2014/main" id="{515FDD3A-3591-4818-00F3-DBD8E8A00E94}"/>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395;p24">
                  <a:extLst>
                    <a:ext uri="{FF2B5EF4-FFF2-40B4-BE49-F238E27FC236}">
                      <a16:creationId xmlns:a16="http://schemas.microsoft.com/office/drawing/2014/main" id="{22D3A6A7-2F39-E2B9-BEB8-2D6929185A9A}"/>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396;p24">
                  <a:extLst>
                    <a:ext uri="{FF2B5EF4-FFF2-40B4-BE49-F238E27FC236}">
                      <a16:creationId xmlns:a16="http://schemas.microsoft.com/office/drawing/2014/main" id="{35C9EBBE-955A-98D1-A262-0714D2BE4D52}"/>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397;p24">
                <a:extLst>
                  <a:ext uri="{FF2B5EF4-FFF2-40B4-BE49-F238E27FC236}">
                    <a16:creationId xmlns:a16="http://schemas.microsoft.com/office/drawing/2014/main" id="{858C4FDC-0226-9C75-C581-2D25050C19FA}"/>
                  </a:ext>
                </a:extLst>
              </p:cNvPr>
              <p:cNvGrpSpPr/>
              <p:nvPr/>
            </p:nvGrpSpPr>
            <p:grpSpPr>
              <a:xfrm flipH="1">
                <a:off x="7568745" y="4545088"/>
                <a:ext cx="515489" cy="254076"/>
                <a:chOff x="5770418" y="419971"/>
                <a:chExt cx="627651" cy="309358"/>
              </a:xfrm>
            </p:grpSpPr>
            <p:sp>
              <p:nvSpPr>
                <p:cNvPr id="1018" name="Google Shape;398;p24">
                  <a:extLst>
                    <a:ext uri="{FF2B5EF4-FFF2-40B4-BE49-F238E27FC236}">
                      <a16:creationId xmlns:a16="http://schemas.microsoft.com/office/drawing/2014/main" id="{42DC11D7-3CA5-4C4B-EC2E-DBA3B5156F16}"/>
                    </a:ext>
                  </a:extLst>
                </p:cNvPr>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399;p24">
                  <a:extLst>
                    <a:ext uri="{FF2B5EF4-FFF2-40B4-BE49-F238E27FC236}">
                      <a16:creationId xmlns:a16="http://schemas.microsoft.com/office/drawing/2014/main" id="{2DDFDB57-2B93-C015-C51D-D9A871AE7E41}"/>
                    </a:ext>
                  </a:extLst>
                </p:cNvPr>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00;p24">
                  <a:extLst>
                    <a:ext uri="{FF2B5EF4-FFF2-40B4-BE49-F238E27FC236}">
                      <a16:creationId xmlns:a16="http://schemas.microsoft.com/office/drawing/2014/main" id="{DEC1AA3F-383C-6502-1A75-526474D46A54}"/>
                    </a:ext>
                  </a:extLst>
                </p:cNvPr>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401;p24">
                <a:extLst>
                  <a:ext uri="{FF2B5EF4-FFF2-40B4-BE49-F238E27FC236}">
                    <a16:creationId xmlns:a16="http://schemas.microsoft.com/office/drawing/2014/main" id="{6E797DE5-F2D2-302D-42DD-2FFB0BE843C6}"/>
                  </a:ext>
                </a:extLst>
              </p:cNvPr>
              <p:cNvGrpSpPr/>
              <p:nvPr/>
            </p:nvGrpSpPr>
            <p:grpSpPr>
              <a:xfrm flipH="1">
                <a:off x="8082653" y="4545088"/>
                <a:ext cx="515489" cy="254076"/>
                <a:chOff x="6398068" y="419971"/>
                <a:chExt cx="627651" cy="309358"/>
              </a:xfrm>
            </p:grpSpPr>
            <p:sp>
              <p:nvSpPr>
                <p:cNvPr id="1015" name="Google Shape;402;p24">
                  <a:extLst>
                    <a:ext uri="{FF2B5EF4-FFF2-40B4-BE49-F238E27FC236}">
                      <a16:creationId xmlns:a16="http://schemas.microsoft.com/office/drawing/2014/main" id="{F07D1490-A45F-0CEC-B086-11C124361A95}"/>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03;p24">
                  <a:extLst>
                    <a:ext uri="{FF2B5EF4-FFF2-40B4-BE49-F238E27FC236}">
                      <a16:creationId xmlns:a16="http://schemas.microsoft.com/office/drawing/2014/main" id="{2A4922B4-D404-9ACB-B8A2-3BFDA0C62A61}"/>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04;p24">
                  <a:extLst>
                    <a:ext uri="{FF2B5EF4-FFF2-40B4-BE49-F238E27FC236}">
                      <a16:creationId xmlns:a16="http://schemas.microsoft.com/office/drawing/2014/main" id="{D9BB89F4-E2BA-0DB4-2158-2325DD2AD5E2}"/>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405;p24">
                <a:extLst>
                  <a:ext uri="{FF2B5EF4-FFF2-40B4-BE49-F238E27FC236}">
                    <a16:creationId xmlns:a16="http://schemas.microsoft.com/office/drawing/2014/main" id="{C22016B3-A5DF-49B2-251A-A10B311692FA}"/>
                  </a:ext>
                </a:extLst>
              </p:cNvPr>
              <p:cNvGrpSpPr/>
              <p:nvPr/>
            </p:nvGrpSpPr>
            <p:grpSpPr>
              <a:xfrm flipH="1">
                <a:off x="6537767" y="4291019"/>
                <a:ext cx="515489" cy="254076"/>
                <a:chOff x="6398068" y="419971"/>
                <a:chExt cx="627651" cy="309358"/>
              </a:xfrm>
            </p:grpSpPr>
            <p:sp>
              <p:nvSpPr>
                <p:cNvPr id="1012" name="Google Shape;406;p24">
                  <a:extLst>
                    <a:ext uri="{FF2B5EF4-FFF2-40B4-BE49-F238E27FC236}">
                      <a16:creationId xmlns:a16="http://schemas.microsoft.com/office/drawing/2014/main" id="{F893BFD4-D6D5-E2E8-DC3D-0B20107EE02C}"/>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07;p24">
                  <a:extLst>
                    <a:ext uri="{FF2B5EF4-FFF2-40B4-BE49-F238E27FC236}">
                      <a16:creationId xmlns:a16="http://schemas.microsoft.com/office/drawing/2014/main" id="{075E4FDC-4179-68C8-F485-5880A15D137E}"/>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08;p24">
                  <a:extLst>
                    <a:ext uri="{FF2B5EF4-FFF2-40B4-BE49-F238E27FC236}">
                      <a16:creationId xmlns:a16="http://schemas.microsoft.com/office/drawing/2014/main" id="{7F1AD3D6-E4C4-E45E-CBA6-3141266284BC}"/>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409;p24">
                <a:extLst>
                  <a:ext uri="{FF2B5EF4-FFF2-40B4-BE49-F238E27FC236}">
                    <a16:creationId xmlns:a16="http://schemas.microsoft.com/office/drawing/2014/main" id="{5DC7A96A-5BB0-0707-0F4B-A20236E9CD7A}"/>
                  </a:ext>
                </a:extLst>
              </p:cNvPr>
              <p:cNvGrpSpPr/>
              <p:nvPr/>
            </p:nvGrpSpPr>
            <p:grpSpPr>
              <a:xfrm flipH="1">
                <a:off x="7053256" y="4291019"/>
                <a:ext cx="515489" cy="254076"/>
                <a:chOff x="5770418" y="419971"/>
                <a:chExt cx="627651" cy="309358"/>
              </a:xfrm>
            </p:grpSpPr>
            <p:sp>
              <p:nvSpPr>
                <p:cNvPr id="1009" name="Google Shape;410;p24">
                  <a:extLst>
                    <a:ext uri="{FF2B5EF4-FFF2-40B4-BE49-F238E27FC236}">
                      <a16:creationId xmlns:a16="http://schemas.microsoft.com/office/drawing/2014/main" id="{AD1FD9DA-B79F-4732-F823-6A55D7AC19DC}"/>
                    </a:ext>
                  </a:extLst>
                </p:cNvPr>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11;p24">
                  <a:extLst>
                    <a:ext uri="{FF2B5EF4-FFF2-40B4-BE49-F238E27FC236}">
                      <a16:creationId xmlns:a16="http://schemas.microsoft.com/office/drawing/2014/main" id="{DACDE172-E903-CDC6-D0F7-1CBC54D6A2EA}"/>
                    </a:ext>
                  </a:extLst>
                </p:cNvPr>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12;p24">
                  <a:extLst>
                    <a:ext uri="{FF2B5EF4-FFF2-40B4-BE49-F238E27FC236}">
                      <a16:creationId xmlns:a16="http://schemas.microsoft.com/office/drawing/2014/main" id="{619A36D6-7CFA-AAA1-0845-CD9861EC585B}"/>
                    </a:ext>
                  </a:extLst>
                </p:cNvPr>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413;p24">
                <a:extLst>
                  <a:ext uri="{FF2B5EF4-FFF2-40B4-BE49-F238E27FC236}">
                    <a16:creationId xmlns:a16="http://schemas.microsoft.com/office/drawing/2014/main" id="{FB103B6F-85BD-223B-8CF7-DF9D45BF6BAE}"/>
                  </a:ext>
                </a:extLst>
              </p:cNvPr>
              <p:cNvGrpSpPr/>
              <p:nvPr/>
            </p:nvGrpSpPr>
            <p:grpSpPr>
              <a:xfrm flipH="1">
                <a:off x="7053256" y="4036950"/>
                <a:ext cx="515489" cy="254076"/>
                <a:chOff x="6398068" y="419971"/>
                <a:chExt cx="627651" cy="309358"/>
              </a:xfrm>
            </p:grpSpPr>
            <p:sp>
              <p:nvSpPr>
                <p:cNvPr id="1006" name="Google Shape;414;p24">
                  <a:extLst>
                    <a:ext uri="{FF2B5EF4-FFF2-40B4-BE49-F238E27FC236}">
                      <a16:creationId xmlns:a16="http://schemas.microsoft.com/office/drawing/2014/main" id="{CC83D88D-EF3D-4DF7-8331-ED8FD54D59F8}"/>
                    </a:ext>
                  </a:extLst>
                </p:cNvPr>
                <p:cNvSpPr/>
                <p:nvPr/>
              </p:nvSpPr>
              <p:spPr>
                <a:xfrm>
                  <a:off x="639806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15;p24">
                  <a:extLst>
                    <a:ext uri="{FF2B5EF4-FFF2-40B4-BE49-F238E27FC236}">
                      <a16:creationId xmlns:a16="http://schemas.microsoft.com/office/drawing/2014/main" id="{712B7024-423C-3158-7180-D99177322D7D}"/>
                    </a:ext>
                  </a:extLst>
                </p:cNvPr>
                <p:cNvSpPr/>
                <p:nvPr/>
              </p:nvSpPr>
              <p:spPr>
                <a:xfrm>
                  <a:off x="639806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16;p24">
                  <a:extLst>
                    <a:ext uri="{FF2B5EF4-FFF2-40B4-BE49-F238E27FC236}">
                      <a16:creationId xmlns:a16="http://schemas.microsoft.com/office/drawing/2014/main" id="{E7F03830-1033-FE1C-86CB-2FEB3291FBE7}"/>
                    </a:ext>
                  </a:extLst>
                </p:cNvPr>
                <p:cNvSpPr/>
                <p:nvPr/>
              </p:nvSpPr>
              <p:spPr>
                <a:xfrm>
                  <a:off x="644606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417;p24">
                <a:extLst>
                  <a:ext uri="{FF2B5EF4-FFF2-40B4-BE49-F238E27FC236}">
                    <a16:creationId xmlns:a16="http://schemas.microsoft.com/office/drawing/2014/main" id="{ED339F76-96E6-853A-CAD8-1B112B9FD28E}"/>
                  </a:ext>
                </a:extLst>
              </p:cNvPr>
              <p:cNvGrpSpPr/>
              <p:nvPr/>
            </p:nvGrpSpPr>
            <p:grpSpPr>
              <a:xfrm flipH="1">
                <a:off x="7568745" y="4291019"/>
                <a:ext cx="515489" cy="254076"/>
                <a:chOff x="5770418" y="419971"/>
                <a:chExt cx="627651" cy="309358"/>
              </a:xfrm>
            </p:grpSpPr>
            <p:sp>
              <p:nvSpPr>
                <p:cNvPr id="1003" name="Google Shape;418;p24">
                  <a:extLst>
                    <a:ext uri="{FF2B5EF4-FFF2-40B4-BE49-F238E27FC236}">
                      <a16:creationId xmlns:a16="http://schemas.microsoft.com/office/drawing/2014/main" id="{E90879EB-81C9-B480-DBDC-09C8EEC19E89}"/>
                    </a:ext>
                  </a:extLst>
                </p:cNvPr>
                <p:cNvSpPr/>
                <p:nvPr/>
              </p:nvSpPr>
              <p:spPr>
                <a:xfrm>
                  <a:off x="5770418" y="419971"/>
                  <a:ext cx="627651" cy="309358"/>
                </a:xfrm>
                <a:custGeom>
                  <a:avLst/>
                  <a:gdLst/>
                  <a:ahLst/>
                  <a:cxnLst/>
                  <a:rect l="l" t="t" r="r" b="b"/>
                  <a:pathLst>
                    <a:path w="3021" h="1489" extrusionOk="0">
                      <a:moveTo>
                        <a:pt x="1" y="1"/>
                      </a:moveTo>
                      <a:lnTo>
                        <a:pt x="1" y="1489"/>
                      </a:lnTo>
                      <a:lnTo>
                        <a:pt x="3021" y="1489"/>
                      </a:lnTo>
                      <a:lnTo>
                        <a:pt x="30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19;p24">
                  <a:extLst>
                    <a:ext uri="{FF2B5EF4-FFF2-40B4-BE49-F238E27FC236}">
                      <a16:creationId xmlns:a16="http://schemas.microsoft.com/office/drawing/2014/main" id="{8CEE9C93-5D04-4B8D-E48F-E7A8F775C01A}"/>
                    </a:ext>
                  </a:extLst>
                </p:cNvPr>
                <p:cNvSpPr/>
                <p:nvPr/>
              </p:nvSpPr>
              <p:spPr>
                <a:xfrm>
                  <a:off x="5770418" y="419971"/>
                  <a:ext cx="627651" cy="16413"/>
                </a:xfrm>
                <a:custGeom>
                  <a:avLst/>
                  <a:gdLst/>
                  <a:ahLst/>
                  <a:cxnLst/>
                  <a:rect l="l" t="t" r="r" b="b"/>
                  <a:pathLst>
                    <a:path w="3021" h="79" extrusionOk="0">
                      <a:moveTo>
                        <a:pt x="1" y="1"/>
                      </a:moveTo>
                      <a:lnTo>
                        <a:pt x="1" y="79"/>
                      </a:lnTo>
                      <a:lnTo>
                        <a:pt x="3021" y="79"/>
                      </a:lnTo>
                      <a:lnTo>
                        <a:pt x="30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20;p24">
                  <a:extLst>
                    <a:ext uri="{FF2B5EF4-FFF2-40B4-BE49-F238E27FC236}">
                      <a16:creationId xmlns:a16="http://schemas.microsoft.com/office/drawing/2014/main" id="{F0A1C164-7638-643A-25D5-D76B64682668}"/>
                    </a:ext>
                  </a:extLst>
                </p:cNvPr>
                <p:cNvSpPr/>
                <p:nvPr/>
              </p:nvSpPr>
              <p:spPr>
                <a:xfrm>
                  <a:off x="5818412" y="449266"/>
                  <a:ext cx="538105" cy="251393"/>
                </a:xfrm>
                <a:custGeom>
                  <a:avLst/>
                  <a:gdLst/>
                  <a:ahLst/>
                  <a:cxnLst/>
                  <a:rect l="l" t="t" r="r" b="b"/>
                  <a:pathLst>
                    <a:path w="2590" h="1210" extrusionOk="0">
                      <a:moveTo>
                        <a:pt x="0" y="1"/>
                      </a:moveTo>
                      <a:lnTo>
                        <a:pt x="0" y="1210"/>
                      </a:lnTo>
                      <a:lnTo>
                        <a:pt x="63" y="1210"/>
                      </a:lnTo>
                      <a:lnTo>
                        <a:pt x="63" y="1"/>
                      </a:lnTo>
                      <a:close/>
                      <a:moveTo>
                        <a:pt x="279" y="1"/>
                      </a:moveTo>
                      <a:lnTo>
                        <a:pt x="279" y="1210"/>
                      </a:lnTo>
                      <a:lnTo>
                        <a:pt x="342" y="1210"/>
                      </a:lnTo>
                      <a:lnTo>
                        <a:pt x="342" y="1"/>
                      </a:lnTo>
                      <a:close/>
                      <a:moveTo>
                        <a:pt x="558" y="1"/>
                      </a:moveTo>
                      <a:lnTo>
                        <a:pt x="558" y="1210"/>
                      </a:lnTo>
                      <a:lnTo>
                        <a:pt x="621" y="1210"/>
                      </a:lnTo>
                      <a:lnTo>
                        <a:pt x="621" y="1"/>
                      </a:lnTo>
                      <a:close/>
                      <a:moveTo>
                        <a:pt x="837" y="1"/>
                      </a:moveTo>
                      <a:lnTo>
                        <a:pt x="837" y="1210"/>
                      </a:lnTo>
                      <a:lnTo>
                        <a:pt x="900" y="1210"/>
                      </a:lnTo>
                      <a:lnTo>
                        <a:pt x="900" y="1"/>
                      </a:lnTo>
                      <a:close/>
                      <a:moveTo>
                        <a:pt x="1116" y="1"/>
                      </a:moveTo>
                      <a:lnTo>
                        <a:pt x="1116" y="1210"/>
                      </a:lnTo>
                      <a:lnTo>
                        <a:pt x="1179" y="1210"/>
                      </a:lnTo>
                      <a:lnTo>
                        <a:pt x="1179" y="1"/>
                      </a:lnTo>
                      <a:close/>
                      <a:moveTo>
                        <a:pt x="1395" y="1"/>
                      </a:moveTo>
                      <a:lnTo>
                        <a:pt x="1395" y="1210"/>
                      </a:lnTo>
                      <a:lnTo>
                        <a:pt x="1458" y="1210"/>
                      </a:lnTo>
                      <a:lnTo>
                        <a:pt x="1458" y="1"/>
                      </a:lnTo>
                      <a:close/>
                      <a:moveTo>
                        <a:pt x="1674" y="1"/>
                      </a:moveTo>
                      <a:lnTo>
                        <a:pt x="1674" y="1210"/>
                      </a:lnTo>
                      <a:lnTo>
                        <a:pt x="1737" y="1210"/>
                      </a:lnTo>
                      <a:lnTo>
                        <a:pt x="1737" y="1"/>
                      </a:lnTo>
                      <a:close/>
                      <a:moveTo>
                        <a:pt x="1953" y="1"/>
                      </a:moveTo>
                      <a:lnTo>
                        <a:pt x="1953" y="1210"/>
                      </a:lnTo>
                      <a:lnTo>
                        <a:pt x="2016" y="1210"/>
                      </a:lnTo>
                      <a:lnTo>
                        <a:pt x="2016" y="1"/>
                      </a:lnTo>
                      <a:close/>
                      <a:moveTo>
                        <a:pt x="2247" y="1"/>
                      </a:moveTo>
                      <a:lnTo>
                        <a:pt x="2247" y="1210"/>
                      </a:lnTo>
                      <a:lnTo>
                        <a:pt x="2310" y="1210"/>
                      </a:lnTo>
                      <a:lnTo>
                        <a:pt x="2310" y="1"/>
                      </a:lnTo>
                      <a:close/>
                      <a:moveTo>
                        <a:pt x="2526" y="1"/>
                      </a:moveTo>
                      <a:lnTo>
                        <a:pt x="2526" y="1210"/>
                      </a:lnTo>
                      <a:lnTo>
                        <a:pt x="2589" y="1210"/>
                      </a:lnTo>
                      <a:lnTo>
                        <a:pt x="25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37490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Streamlit • A faster way to build and share data apps">
            <a:extLst>
              <a:ext uri="{FF2B5EF4-FFF2-40B4-BE49-F238E27FC236}">
                <a16:creationId xmlns:a16="http://schemas.microsoft.com/office/drawing/2014/main" id="{D41A0C9D-2E7B-1D88-5FB3-CAD2CE3670D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8" name="Picture 14" descr="Streamlit horizontal logo on light background">
            <a:hlinkClick r:id="rId2"/>
            <a:extLst>
              <a:ext uri="{FF2B5EF4-FFF2-40B4-BE49-F238E27FC236}">
                <a16:creationId xmlns:a16="http://schemas.microsoft.com/office/drawing/2014/main" id="{DB50C625-0AFD-58C4-DC73-30F207C2A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999" y="1157211"/>
            <a:ext cx="4273813" cy="250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D96A2-E55F-B260-702A-0DDFA1492F4F}"/>
              </a:ext>
            </a:extLst>
          </p:cNvPr>
          <p:cNvSpPr>
            <a:spLocks noGrp="1"/>
          </p:cNvSpPr>
          <p:nvPr>
            <p:ph type="ctrTitle"/>
          </p:nvPr>
        </p:nvSpPr>
        <p:spPr>
          <a:xfrm>
            <a:off x="723900" y="723899"/>
            <a:ext cx="7696200" cy="2423561"/>
          </a:xfrm>
        </p:spPr>
        <p:txBody>
          <a:bodyPr spcFirstLastPara="1" vert="horz" wrap="square" lIns="68580" tIns="34290" rIns="68580" bIns="34290" rtlCol="0" anchor="b" anchorCtr="0">
            <a:normAutofit/>
          </a:bodyPr>
          <a:lstStyle/>
          <a:p>
            <a:pPr algn="ctr"/>
            <a:r>
              <a:rPr lang="en-US" sz="7200" dirty="0">
                <a:ln w="22225">
                  <a:solidFill>
                    <a:schemeClr val="tx1"/>
                  </a:solidFill>
                  <a:miter lim="800000"/>
                </a:ln>
                <a:noFill/>
              </a:rPr>
              <a:t>Q &amp; A</a:t>
            </a:r>
          </a:p>
        </p:txBody>
      </p:sp>
    </p:spTree>
    <p:extLst>
      <p:ext uri="{BB962C8B-B14F-4D97-AF65-F5344CB8AC3E}">
        <p14:creationId xmlns:p14="http://schemas.microsoft.com/office/powerpoint/2010/main" val="138655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0"/>
          <p:cNvSpPr txBox="1">
            <a:spLocks noGrp="1"/>
          </p:cNvSpPr>
          <p:nvPr>
            <p:ph type="title" idx="14"/>
          </p:nvPr>
        </p:nvSpPr>
        <p:spPr>
          <a:xfrm>
            <a:off x="3976038" y="1520375"/>
            <a:ext cx="775800" cy="59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39" name="Google Shape;539;p30"/>
          <p:cNvSpPr txBox="1">
            <a:spLocks noGrp="1"/>
          </p:cNvSpPr>
          <p:nvPr>
            <p:ph type="title" idx="13"/>
          </p:nvPr>
        </p:nvSpPr>
        <p:spPr>
          <a:xfrm>
            <a:off x="719988" y="3044876"/>
            <a:ext cx="775800" cy="59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0" name="Google Shape;540;p30"/>
          <p:cNvSpPr txBox="1">
            <a:spLocks noGrp="1"/>
          </p:cNvSpPr>
          <p:nvPr>
            <p:ph type="title" idx="9"/>
          </p:nvPr>
        </p:nvSpPr>
        <p:spPr>
          <a:xfrm>
            <a:off x="719988" y="1520375"/>
            <a:ext cx="775800" cy="59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1" name="Google Shape;54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45" name="Google Shape;545;p30"/>
          <p:cNvSpPr txBox="1">
            <a:spLocks noGrp="1"/>
          </p:cNvSpPr>
          <p:nvPr>
            <p:ph type="subTitle" idx="4"/>
          </p:nvPr>
        </p:nvSpPr>
        <p:spPr>
          <a:xfrm>
            <a:off x="4904214" y="2065753"/>
            <a:ext cx="23713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Fira Sans" panose="020B0503050000020004" pitchFamily="34" charset="0"/>
              </a:rPr>
              <a:t>Processes and techniques used to conduct the research.</a:t>
            </a:r>
            <a:endParaRPr dirty="0">
              <a:latin typeface="Fira Sans" panose="020B0503050000020004" pitchFamily="34" charset="0"/>
            </a:endParaRPr>
          </a:p>
        </p:txBody>
      </p:sp>
      <p:sp>
        <p:nvSpPr>
          <p:cNvPr id="546" name="Google Shape;546;p30"/>
          <p:cNvSpPr txBox="1">
            <a:spLocks noGrp="1"/>
          </p:cNvSpPr>
          <p:nvPr>
            <p:ph type="title" idx="5"/>
          </p:nvPr>
        </p:nvSpPr>
        <p:spPr>
          <a:xfrm>
            <a:off x="1648288" y="2952625"/>
            <a:ext cx="2058900" cy="7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Summary</a:t>
            </a:r>
          </a:p>
        </p:txBody>
      </p:sp>
      <p:sp>
        <p:nvSpPr>
          <p:cNvPr id="542" name="Google Shape;542;p30"/>
          <p:cNvSpPr txBox="1">
            <a:spLocks noGrp="1"/>
          </p:cNvSpPr>
          <p:nvPr>
            <p:ph type="title" idx="2"/>
          </p:nvPr>
        </p:nvSpPr>
        <p:spPr>
          <a:xfrm>
            <a:off x="1648288" y="1428125"/>
            <a:ext cx="2058900" cy="7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p>
        </p:txBody>
      </p:sp>
      <p:sp>
        <p:nvSpPr>
          <p:cNvPr id="543" name="Google Shape;543;p30"/>
          <p:cNvSpPr txBox="1">
            <a:spLocks noGrp="1"/>
          </p:cNvSpPr>
          <p:nvPr>
            <p:ph type="title" idx="3"/>
          </p:nvPr>
        </p:nvSpPr>
        <p:spPr>
          <a:xfrm>
            <a:off x="4904213" y="1428125"/>
            <a:ext cx="2058900" cy="7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Methodology</a:t>
            </a:r>
          </a:p>
        </p:txBody>
      </p:sp>
      <p:sp>
        <p:nvSpPr>
          <p:cNvPr id="544" name="Google Shape;544;p30"/>
          <p:cNvSpPr txBox="1">
            <a:spLocks noGrp="1"/>
          </p:cNvSpPr>
          <p:nvPr>
            <p:ph type="subTitle" idx="1"/>
          </p:nvPr>
        </p:nvSpPr>
        <p:spPr>
          <a:xfrm>
            <a:off x="1648289" y="2065753"/>
            <a:ext cx="21753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Fira Sans" panose="020B0503050000020004" pitchFamily="34" charset="0"/>
              </a:rPr>
              <a:t>Overview of the problem and the project's objectives.</a:t>
            </a:r>
            <a:endParaRPr dirty="0">
              <a:latin typeface="Fira Sans" panose="020B0503050000020004" pitchFamily="34" charset="0"/>
            </a:endParaRPr>
          </a:p>
        </p:txBody>
      </p:sp>
      <p:sp>
        <p:nvSpPr>
          <p:cNvPr id="548" name="Google Shape;548;p30"/>
          <p:cNvSpPr txBox="1">
            <a:spLocks noGrp="1"/>
          </p:cNvSpPr>
          <p:nvPr>
            <p:ph type="subTitle" idx="7"/>
          </p:nvPr>
        </p:nvSpPr>
        <p:spPr>
          <a:xfrm>
            <a:off x="1648311" y="3590253"/>
            <a:ext cx="23908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Fira Sans" panose="020B0503050000020004" pitchFamily="34" charset="0"/>
              </a:rPr>
              <a:t>Key findings from models and future development.</a:t>
            </a:r>
            <a:endParaRPr dirty="0">
              <a:latin typeface="Fira Sans" panose="020B0503050000020004" pitchFamily="34" charset="0"/>
            </a:endParaRPr>
          </a:p>
        </p:txBody>
      </p:sp>
      <p:grpSp>
        <p:nvGrpSpPr>
          <p:cNvPr id="550" name="Google Shape;550;p30"/>
          <p:cNvGrpSpPr/>
          <p:nvPr/>
        </p:nvGrpSpPr>
        <p:grpSpPr>
          <a:xfrm>
            <a:off x="7937475" y="973249"/>
            <a:ext cx="803699" cy="684803"/>
            <a:chOff x="6505200" y="2828099"/>
            <a:chExt cx="803699" cy="684803"/>
          </a:xfrm>
        </p:grpSpPr>
        <p:sp>
          <p:nvSpPr>
            <p:cNvPr id="551" name="Google Shape;551;p30"/>
            <p:cNvSpPr/>
            <p:nvPr/>
          </p:nvSpPr>
          <p:spPr>
            <a:xfrm>
              <a:off x="6505200" y="3081873"/>
              <a:ext cx="299145" cy="177258"/>
            </a:xfrm>
            <a:custGeom>
              <a:avLst/>
              <a:gdLst/>
              <a:ahLst/>
              <a:cxnLst/>
              <a:rect l="l" t="t" r="r" b="b"/>
              <a:pathLst>
                <a:path w="3999" h="2370" extrusionOk="0">
                  <a:moveTo>
                    <a:pt x="1983" y="0"/>
                  </a:moveTo>
                  <a:cubicBezTo>
                    <a:pt x="1533" y="0"/>
                    <a:pt x="1176" y="357"/>
                    <a:pt x="1146" y="789"/>
                  </a:cubicBezTo>
                  <a:cubicBezTo>
                    <a:pt x="1053" y="744"/>
                    <a:pt x="945" y="714"/>
                    <a:pt x="837" y="714"/>
                  </a:cubicBezTo>
                  <a:cubicBezTo>
                    <a:pt x="372" y="714"/>
                    <a:pt x="0" y="1086"/>
                    <a:pt x="0" y="1551"/>
                  </a:cubicBezTo>
                  <a:cubicBezTo>
                    <a:pt x="0" y="1998"/>
                    <a:pt x="372" y="2370"/>
                    <a:pt x="837" y="2370"/>
                  </a:cubicBezTo>
                  <a:lnTo>
                    <a:pt x="3240" y="2370"/>
                  </a:lnTo>
                  <a:cubicBezTo>
                    <a:pt x="3672" y="2340"/>
                    <a:pt x="3999" y="1983"/>
                    <a:pt x="3999" y="1551"/>
                  </a:cubicBezTo>
                  <a:cubicBezTo>
                    <a:pt x="3999" y="1086"/>
                    <a:pt x="3627" y="714"/>
                    <a:pt x="3177" y="714"/>
                  </a:cubicBezTo>
                  <a:cubicBezTo>
                    <a:pt x="3035" y="714"/>
                    <a:pt x="2913" y="744"/>
                    <a:pt x="2805" y="807"/>
                  </a:cubicBezTo>
                  <a:cubicBezTo>
                    <a:pt x="2790" y="357"/>
                    <a:pt x="2433" y="0"/>
                    <a:pt x="1983" y="0"/>
                  </a:cubicBezTo>
                  <a:close/>
                </a:path>
              </a:pathLst>
            </a:custGeom>
            <a:solidFill>
              <a:srgbClr val="5BC6C6">
                <a:alpha val="6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879817" y="2828099"/>
              <a:ext cx="429081" cy="253771"/>
            </a:xfrm>
            <a:custGeom>
              <a:avLst/>
              <a:gdLst/>
              <a:ahLst/>
              <a:cxnLst/>
              <a:rect l="l" t="t" r="r" b="b"/>
              <a:pathLst>
                <a:path w="5736" h="3393" extrusionOk="0">
                  <a:moveTo>
                    <a:pt x="2835" y="1"/>
                  </a:moveTo>
                  <a:cubicBezTo>
                    <a:pt x="2202" y="1"/>
                    <a:pt x="1689" y="495"/>
                    <a:pt x="1659" y="1116"/>
                  </a:cubicBezTo>
                  <a:cubicBezTo>
                    <a:pt x="1503" y="1053"/>
                    <a:pt x="1347" y="1023"/>
                    <a:pt x="1194" y="1023"/>
                  </a:cubicBezTo>
                  <a:cubicBezTo>
                    <a:pt x="543" y="1023"/>
                    <a:pt x="0" y="1548"/>
                    <a:pt x="0" y="2199"/>
                  </a:cubicBezTo>
                  <a:cubicBezTo>
                    <a:pt x="0" y="2850"/>
                    <a:pt x="543" y="3393"/>
                    <a:pt x="1194" y="3393"/>
                  </a:cubicBezTo>
                  <a:lnTo>
                    <a:pt x="4635" y="3393"/>
                  </a:lnTo>
                  <a:lnTo>
                    <a:pt x="4635" y="3378"/>
                  </a:lnTo>
                  <a:cubicBezTo>
                    <a:pt x="5252" y="3333"/>
                    <a:pt x="5736" y="2820"/>
                    <a:pt x="5736" y="2199"/>
                  </a:cubicBezTo>
                  <a:cubicBezTo>
                    <a:pt x="5736" y="1548"/>
                    <a:pt x="5193" y="1023"/>
                    <a:pt x="4542" y="1023"/>
                  </a:cubicBezTo>
                  <a:cubicBezTo>
                    <a:pt x="4356" y="1023"/>
                    <a:pt x="4170" y="1068"/>
                    <a:pt x="4014" y="1146"/>
                  </a:cubicBezTo>
                  <a:cubicBezTo>
                    <a:pt x="3999" y="510"/>
                    <a:pt x="3471" y="1"/>
                    <a:pt x="2835" y="1"/>
                  </a:cubicBezTo>
                  <a:close/>
                </a:path>
              </a:pathLst>
            </a:custGeom>
            <a:solidFill>
              <a:srgbClr val="5BC6C6">
                <a:alpha val="6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6804347" y="3259131"/>
              <a:ext cx="428034" cy="253771"/>
            </a:xfrm>
            <a:custGeom>
              <a:avLst/>
              <a:gdLst/>
              <a:ahLst/>
              <a:cxnLst/>
              <a:rect l="l" t="t" r="r" b="b"/>
              <a:pathLst>
                <a:path w="5722" h="3393" extrusionOk="0">
                  <a:moveTo>
                    <a:pt x="2824" y="1"/>
                  </a:moveTo>
                  <a:cubicBezTo>
                    <a:pt x="2188" y="1"/>
                    <a:pt x="1674" y="495"/>
                    <a:pt x="1644" y="1116"/>
                  </a:cubicBezTo>
                  <a:cubicBezTo>
                    <a:pt x="1503" y="1053"/>
                    <a:pt x="1336" y="1023"/>
                    <a:pt x="1179" y="1023"/>
                  </a:cubicBezTo>
                  <a:cubicBezTo>
                    <a:pt x="529" y="1023"/>
                    <a:pt x="0" y="1548"/>
                    <a:pt x="0" y="2199"/>
                  </a:cubicBezTo>
                  <a:cubicBezTo>
                    <a:pt x="0" y="2850"/>
                    <a:pt x="529" y="3393"/>
                    <a:pt x="1179" y="3393"/>
                  </a:cubicBezTo>
                  <a:lnTo>
                    <a:pt x="4635" y="3393"/>
                  </a:lnTo>
                  <a:lnTo>
                    <a:pt x="4635" y="3378"/>
                  </a:lnTo>
                  <a:cubicBezTo>
                    <a:pt x="5241" y="3333"/>
                    <a:pt x="5721" y="2820"/>
                    <a:pt x="5721" y="2199"/>
                  </a:cubicBezTo>
                  <a:cubicBezTo>
                    <a:pt x="5721" y="1548"/>
                    <a:pt x="5193" y="1023"/>
                    <a:pt x="4527" y="1023"/>
                  </a:cubicBezTo>
                  <a:cubicBezTo>
                    <a:pt x="4341" y="1023"/>
                    <a:pt x="4155" y="1068"/>
                    <a:pt x="3999" y="1146"/>
                  </a:cubicBezTo>
                  <a:cubicBezTo>
                    <a:pt x="3984" y="510"/>
                    <a:pt x="3456" y="1"/>
                    <a:pt x="2824" y="1"/>
                  </a:cubicBezTo>
                  <a:close/>
                </a:path>
              </a:pathLst>
            </a:custGeom>
            <a:solidFill>
              <a:srgbClr val="5BC6C6">
                <a:alpha val="6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30"/>
          <p:cNvGrpSpPr/>
          <p:nvPr/>
        </p:nvGrpSpPr>
        <p:grpSpPr>
          <a:xfrm>
            <a:off x="7232088" y="3600244"/>
            <a:ext cx="1589528" cy="1233553"/>
            <a:chOff x="2126803" y="1248301"/>
            <a:chExt cx="3668425" cy="2846881"/>
          </a:xfrm>
        </p:grpSpPr>
        <p:sp>
          <p:nvSpPr>
            <p:cNvPr id="555" name="Google Shape;555;p30"/>
            <p:cNvSpPr/>
            <p:nvPr/>
          </p:nvSpPr>
          <p:spPr>
            <a:xfrm>
              <a:off x="4289850" y="1504669"/>
              <a:ext cx="1079208" cy="2590513"/>
            </a:xfrm>
            <a:custGeom>
              <a:avLst/>
              <a:gdLst/>
              <a:ahLst/>
              <a:cxnLst/>
              <a:rect l="l" t="t" r="r" b="b"/>
              <a:pathLst>
                <a:path w="1646" h="3951" extrusionOk="0">
                  <a:moveTo>
                    <a:pt x="1" y="0"/>
                  </a:moveTo>
                  <a:lnTo>
                    <a:pt x="1" y="3951"/>
                  </a:lnTo>
                  <a:lnTo>
                    <a:pt x="1645" y="1347"/>
                  </a:lnTo>
                  <a:lnTo>
                    <a:pt x="16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4071788" y="2431875"/>
              <a:ext cx="1617600" cy="166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4190189" y="1392549"/>
              <a:ext cx="1258858" cy="183585"/>
            </a:xfrm>
            <a:custGeom>
              <a:avLst/>
              <a:gdLst/>
              <a:ahLst/>
              <a:cxnLst/>
              <a:rect l="l" t="t" r="r" b="b"/>
              <a:pathLst>
                <a:path w="1920" h="280" extrusionOk="0">
                  <a:moveTo>
                    <a:pt x="0" y="0"/>
                  </a:moveTo>
                  <a:lnTo>
                    <a:pt x="0" y="279"/>
                  </a:lnTo>
                  <a:lnTo>
                    <a:pt x="1920" y="279"/>
                  </a:lnTo>
                  <a:lnTo>
                    <a:pt x="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4392790" y="1736122"/>
              <a:ext cx="151456" cy="388806"/>
            </a:xfrm>
            <a:custGeom>
              <a:avLst/>
              <a:gdLst/>
              <a:ahLst/>
              <a:cxnLst/>
              <a:rect l="l" t="t" r="r" b="b"/>
              <a:pathLst>
                <a:path w="231" h="593" extrusionOk="0">
                  <a:moveTo>
                    <a:pt x="0" y="1"/>
                  </a:moveTo>
                  <a:lnTo>
                    <a:pt x="0" y="592"/>
                  </a:lnTo>
                  <a:lnTo>
                    <a:pt x="231" y="592"/>
                  </a:lnTo>
                  <a:lnTo>
                    <a:pt x="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4604571" y="1736122"/>
              <a:ext cx="154735" cy="388806"/>
            </a:xfrm>
            <a:custGeom>
              <a:avLst/>
              <a:gdLst/>
              <a:ahLst/>
              <a:cxnLst/>
              <a:rect l="l" t="t" r="r" b="b"/>
              <a:pathLst>
                <a:path w="236" h="593" extrusionOk="0">
                  <a:moveTo>
                    <a:pt x="1" y="1"/>
                  </a:moveTo>
                  <a:lnTo>
                    <a:pt x="1" y="592"/>
                  </a:lnTo>
                  <a:lnTo>
                    <a:pt x="235" y="592"/>
                  </a:lnTo>
                  <a:lnTo>
                    <a:pt x="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4880607" y="1736122"/>
              <a:ext cx="151456" cy="388806"/>
            </a:xfrm>
            <a:custGeom>
              <a:avLst/>
              <a:gdLst/>
              <a:ahLst/>
              <a:cxnLst/>
              <a:rect l="l" t="t" r="r" b="b"/>
              <a:pathLst>
                <a:path w="231" h="593" extrusionOk="0">
                  <a:moveTo>
                    <a:pt x="0" y="1"/>
                  </a:moveTo>
                  <a:lnTo>
                    <a:pt x="0" y="592"/>
                  </a:lnTo>
                  <a:lnTo>
                    <a:pt x="231" y="592"/>
                  </a:lnTo>
                  <a:lnTo>
                    <a:pt x="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5092387" y="1736122"/>
              <a:ext cx="154735" cy="388806"/>
            </a:xfrm>
            <a:custGeom>
              <a:avLst/>
              <a:gdLst/>
              <a:ahLst/>
              <a:cxnLst/>
              <a:rect l="l" t="t" r="r" b="b"/>
              <a:pathLst>
                <a:path w="236" h="593" extrusionOk="0">
                  <a:moveTo>
                    <a:pt x="1" y="1"/>
                  </a:moveTo>
                  <a:lnTo>
                    <a:pt x="1" y="592"/>
                  </a:lnTo>
                  <a:lnTo>
                    <a:pt x="235" y="592"/>
                  </a:lnTo>
                  <a:lnTo>
                    <a:pt x="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3965951" y="2326883"/>
              <a:ext cx="1829277" cy="173750"/>
            </a:xfrm>
            <a:custGeom>
              <a:avLst/>
              <a:gdLst/>
              <a:ahLst/>
              <a:cxnLst/>
              <a:rect l="l" t="t" r="r" b="b"/>
              <a:pathLst>
                <a:path w="2790" h="265" extrusionOk="0">
                  <a:moveTo>
                    <a:pt x="0" y="0"/>
                  </a:moveTo>
                  <a:lnTo>
                    <a:pt x="0" y="264"/>
                  </a:lnTo>
                  <a:lnTo>
                    <a:pt x="2790" y="264"/>
                  </a:lnTo>
                  <a:lnTo>
                    <a:pt x="27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4200024" y="2734056"/>
              <a:ext cx="234724" cy="254396"/>
            </a:xfrm>
            <a:custGeom>
              <a:avLst/>
              <a:gdLst/>
              <a:ahLst/>
              <a:cxnLst/>
              <a:rect l="l" t="t" r="r" b="b"/>
              <a:pathLst>
                <a:path w="358" h="388" extrusionOk="0">
                  <a:moveTo>
                    <a:pt x="0" y="0"/>
                  </a:moveTo>
                  <a:lnTo>
                    <a:pt x="0" y="387"/>
                  </a:lnTo>
                  <a:lnTo>
                    <a:pt x="357" y="387"/>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4523924" y="2734056"/>
              <a:ext cx="235380" cy="254396"/>
            </a:xfrm>
            <a:custGeom>
              <a:avLst/>
              <a:gdLst/>
              <a:ahLst/>
              <a:cxnLst/>
              <a:rect l="l" t="t" r="r" b="b"/>
              <a:pathLst>
                <a:path w="359" h="388" extrusionOk="0">
                  <a:moveTo>
                    <a:pt x="1" y="0"/>
                  </a:moveTo>
                  <a:lnTo>
                    <a:pt x="1" y="387"/>
                  </a:lnTo>
                  <a:lnTo>
                    <a:pt x="358" y="387"/>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4950763" y="2734056"/>
              <a:ext cx="235380" cy="254396"/>
            </a:xfrm>
            <a:custGeom>
              <a:avLst/>
              <a:gdLst/>
              <a:ahLst/>
              <a:cxnLst/>
              <a:rect l="l" t="t" r="r" b="b"/>
              <a:pathLst>
                <a:path w="359" h="388" extrusionOk="0">
                  <a:moveTo>
                    <a:pt x="1" y="0"/>
                  </a:moveTo>
                  <a:lnTo>
                    <a:pt x="1" y="387"/>
                  </a:lnTo>
                  <a:lnTo>
                    <a:pt x="358" y="387"/>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5275319" y="2734056"/>
              <a:ext cx="234724" cy="254396"/>
            </a:xfrm>
            <a:custGeom>
              <a:avLst/>
              <a:gdLst/>
              <a:ahLst/>
              <a:cxnLst/>
              <a:rect l="l" t="t" r="r" b="b"/>
              <a:pathLst>
                <a:path w="358" h="388" extrusionOk="0">
                  <a:moveTo>
                    <a:pt x="1" y="0"/>
                  </a:moveTo>
                  <a:lnTo>
                    <a:pt x="1" y="387"/>
                  </a:lnTo>
                  <a:lnTo>
                    <a:pt x="358" y="387"/>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4190189" y="3151064"/>
              <a:ext cx="244559" cy="264231"/>
            </a:xfrm>
            <a:custGeom>
              <a:avLst/>
              <a:gdLst/>
              <a:ahLst/>
              <a:cxnLst/>
              <a:rect l="l" t="t" r="r" b="b"/>
              <a:pathLst>
                <a:path w="373" h="403" extrusionOk="0">
                  <a:moveTo>
                    <a:pt x="0" y="0"/>
                  </a:moveTo>
                  <a:lnTo>
                    <a:pt x="0" y="402"/>
                  </a:lnTo>
                  <a:lnTo>
                    <a:pt x="372" y="402"/>
                  </a:ln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4514744" y="3151064"/>
              <a:ext cx="234724" cy="264231"/>
            </a:xfrm>
            <a:custGeom>
              <a:avLst/>
              <a:gdLst/>
              <a:ahLst/>
              <a:cxnLst/>
              <a:rect l="l" t="t" r="r" b="b"/>
              <a:pathLst>
                <a:path w="358" h="403" extrusionOk="0">
                  <a:moveTo>
                    <a:pt x="0" y="0"/>
                  </a:moveTo>
                  <a:lnTo>
                    <a:pt x="0" y="402"/>
                  </a:lnTo>
                  <a:lnTo>
                    <a:pt x="357" y="402"/>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4941584" y="3151064"/>
              <a:ext cx="234724" cy="264231"/>
            </a:xfrm>
            <a:custGeom>
              <a:avLst/>
              <a:gdLst/>
              <a:ahLst/>
              <a:cxnLst/>
              <a:rect l="l" t="t" r="r" b="b"/>
              <a:pathLst>
                <a:path w="358" h="403" extrusionOk="0">
                  <a:moveTo>
                    <a:pt x="0" y="0"/>
                  </a:moveTo>
                  <a:lnTo>
                    <a:pt x="0" y="402"/>
                  </a:lnTo>
                  <a:lnTo>
                    <a:pt x="357" y="402"/>
                  </a:lnTo>
                  <a:lnTo>
                    <a:pt x="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5265484" y="3151064"/>
              <a:ext cx="234724" cy="264231"/>
            </a:xfrm>
            <a:custGeom>
              <a:avLst/>
              <a:gdLst/>
              <a:ahLst/>
              <a:cxnLst/>
              <a:rect l="l" t="t" r="r" b="b"/>
              <a:pathLst>
                <a:path w="358" h="403" extrusionOk="0">
                  <a:moveTo>
                    <a:pt x="1" y="0"/>
                  </a:moveTo>
                  <a:lnTo>
                    <a:pt x="1" y="402"/>
                  </a:lnTo>
                  <a:lnTo>
                    <a:pt x="358" y="402"/>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348419" y="2153130"/>
              <a:ext cx="1232631" cy="425523"/>
            </a:xfrm>
            <a:custGeom>
              <a:avLst/>
              <a:gdLst/>
              <a:ahLst/>
              <a:cxnLst/>
              <a:rect l="l" t="t" r="r" b="b"/>
              <a:pathLst>
                <a:path w="1880" h="649" extrusionOk="0">
                  <a:moveTo>
                    <a:pt x="901" y="1"/>
                  </a:moveTo>
                  <a:lnTo>
                    <a:pt x="20" y="592"/>
                  </a:lnTo>
                  <a:cubicBezTo>
                    <a:pt x="1" y="607"/>
                    <a:pt x="1" y="622"/>
                    <a:pt x="20" y="637"/>
                  </a:cubicBezTo>
                  <a:cubicBezTo>
                    <a:pt x="20" y="644"/>
                    <a:pt x="27" y="648"/>
                    <a:pt x="36" y="648"/>
                  </a:cubicBezTo>
                  <a:cubicBezTo>
                    <a:pt x="46" y="648"/>
                    <a:pt x="57" y="644"/>
                    <a:pt x="64" y="637"/>
                  </a:cubicBezTo>
                  <a:lnTo>
                    <a:pt x="916" y="79"/>
                  </a:lnTo>
                  <a:lnTo>
                    <a:pt x="1831" y="637"/>
                  </a:lnTo>
                  <a:cubicBezTo>
                    <a:pt x="1831" y="641"/>
                    <a:pt x="1834" y="643"/>
                    <a:pt x="1837" y="643"/>
                  </a:cubicBezTo>
                  <a:cubicBezTo>
                    <a:pt x="1846" y="643"/>
                    <a:pt x="1861" y="633"/>
                    <a:pt x="1861" y="622"/>
                  </a:cubicBezTo>
                  <a:cubicBezTo>
                    <a:pt x="1879" y="622"/>
                    <a:pt x="1879" y="592"/>
                    <a:pt x="1861" y="592"/>
                  </a:cubicBezTo>
                  <a:lnTo>
                    <a:pt x="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146474" y="2560958"/>
              <a:ext cx="1617501" cy="539608"/>
            </a:xfrm>
            <a:custGeom>
              <a:avLst/>
              <a:gdLst/>
              <a:ahLst/>
              <a:cxnLst/>
              <a:rect l="l" t="t" r="r" b="b"/>
              <a:pathLst>
                <a:path w="2467" h="823" extrusionOk="0">
                  <a:moveTo>
                    <a:pt x="0" y="0"/>
                  </a:moveTo>
                  <a:lnTo>
                    <a:pt x="0" y="822"/>
                  </a:lnTo>
                  <a:lnTo>
                    <a:pt x="2466" y="822"/>
                  </a:lnTo>
                  <a:lnTo>
                    <a:pt x="2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27121" y="2560958"/>
              <a:ext cx="22292" cy="549443"/>
            </a:xfrm>
            <a:custGeom>
              <a:avLst/>
              <a:gdLst/>
              <a:ahLst/>
              <a:cxnLst/>
              <a:rect l="l" t="t" r="r" b="b"/>
              <a:pathLst>
                <a:path w="34" h="838" extrusionOk="0">
                  <a:moveTo>
                    <a:pt x="0" y="0"/>
                  </a:moveTo>
                  <a:lnTo>
                    <a:pt x="0" y="837"/>
                  </a:lnTo>
                  <a:lnTo>
                    <a:pt x="33" y="837"/>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329405" y="2560958"/>
              <a:ext cx="19670" cy="558622"/>
            </a:xfrm>
            <a:custGeom>
              <a:avLst/>
              <a:gdLst/>
              <a:ahLst/>
              <a:cxnLst/>
              <a:rect l="l" t="t" r="r" b="b"/>
              <a:pathLst>
                <a:path w="30" h="852" extrusionOk="0">
                  <a:moveTo>
                    <a:pt x="0" y="0"/>
                  </a:moveTo>
                  <a:lnTo>
                    <a:pt x="0" y="852"/>
                  </a:lnTo>
                  <a:lnTo>
                    <a:pt x="30" y="852"/>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431689" y="2560958"/>
              <a:ext cx="20325" cy="549443"/>
            </a:xfrm>
            <a:custGeom>
              <a:avLst/>
              <a:gdLst/>
              <a:ahLst/>
              <a:cxnLst/>
              <a:rect l="l" t="t" r="r" b="b"/>
              <a:pathLst>
                <a:path w="31" h="838" extrusionOk="0">
                  <a:moveTo>
                    <a:pt x="0" y="0"/>
                  </a:moveTo>
                  <a:lnTo>
                    <a:pt x="0" y="837"/>
                  </a:lnTo>
                  <a:lnTo>
                    <a:pt x="30" y="837"/>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543808" y="2551123"/>
              <a:ext cx="20325" cy="549443"/>
            </a:xfrm>
            <a:custGeom>
              <a:avLst/>
              <a:gdLst/>
              <a:ahLst/>
              <a:cxnLst/>
              <a:rect l="l" t="t" r="r" b="b"/>
              <a:pathLst>
                <a:path w="31" h="838" extrusionOk="0">
                  <a:moveTo>
                    <a:pt x="1" y="0"/>
                  </a:moveTo>
                  <a:lnTo>
                    <a:pt x="1" y="837"/>
                  </a:lnTo>
                  <a:lnTo>
                    <a:pt x="30" y="837"/>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2653304" y="2560958"/>
              <a:ext cx="22948" cy="549443"/>
            </a:xfrm>
            <a:custGeom>
              <a:avLst/>
              <a:gdLst/>
              <a:ahLst/>
              <a:cxnLst/>
              <a:rect l="l" t="t" r="r" b="b"/>
              <a:pathLst>
                <a:path w="35" h="838" extrusionOk="0">
                  <a:moveTo>
                    <a:pt x="1" y="0"/>
                  </a:moveTo>
                  <a:lnTo>
                    <a:pt x="1" y="837"/>
                  </a:lnTo>
                  <a:lnTo>
                    <a:pt x="34" y="837"/>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756244" y="2560958"/>
              <a:ext cx="19670" cy="558622"/>
            </a:xfrm>
            <a:custGeom>
              <a:avLst/>
              <a:gdLst/>
              <a:ahLst/>
              <a:cxnLst/>
              <a:rect l="l" t="t" r="r" b="b"/>
              <a:pathLst>
                <a:path w="30" h="852" extrusionOk="0">
                  <a:moveTo>
                    <a:pt x="0" y="0"/>
                  </a:moveTo>
                  <a:lnTo>
                    <a:pt x="0" y="852"/>
                  </a:lnTo>
                  <a:lnTo>
                    <a:pt x="30" y="852"/>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858528" y="2560958"/>
              <a:ext cx="20325" cy="549443"/>
            </a:xfrm>
            <a:custGeom>
              <a:avLst/>
              <a:gdLst/>
              <a:ahLst/>
              <a:cxnLst/>
              <a:rect l="l" t="t" r="r" b="b"/>
              <a:pathLst>
                <a:path w="31" h="838" extrusionOk="0">
                  <a:moveTo>
                    <a:pt x="0" y="0"/>
                  </a:moveTo>
                  <a:lnTo>
                    <a:pt x="0" y="837"/>
                  </a:lnTo>
                  <a:lnTo>
                    <a:pt x="30" y="837"/>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970647" y="2551123"/>
              <a:ext cx="20325" cy="549443"/>
            </a:xfrm>
            <a:custGeom>
              <a:avLst/>
              <a:gdLst/>
              <a:ahLst/>
              <a:cxnLst/>
              <a:rect l="l" t="t" r="r" b="b"/>
              <a:pathLst>
                <a:path w="31" h="838" extrusionOk="0">
                  <a:moveTo>
                    <a:pt x="1" y="0"/>
                  </a:moveTo>
                  <a:lnTo>
                    <a:pt x="1" y="837"/>
                  </a:lnTo>
                  <a:lnTo>
                    <a:pt x="30" y="837"/>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3080144" y="2551123"/>
              <a:ext cx="22948" cy="559278"/>
            </a:xfrm>
            <a:custGeom>
              <a:avLst/>
              <a:gdLst/>
              <a:ahLst/>
              <a:cxnLst/>
              <a:rect l="l" t="t" r="r" b="b"/>
              <a:pathLst>
                <a:path w="35" h="853" extrusionOk="0">
                  <a:moveTo>
                    <a:pt x="1" y="0"/>
                  </a:moveTo>
                  <a:lnTo>
                    <a:pt x="1" y="852"/>
                  </a:lnTo>
                  <a:lnTo>
                    <a:pt x="34" y="852"/>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3183084" y="2551123"/>
              <a:ext cx="19670" cy="559278"/>
            </a:xfrm>
            <a:custGeom>
              <a:avLst/>
              <a:gdLst/>
              <a:ahLst/>
              <a:cxnLst/>
              <a:rect l="l" t="t" r="r" b="b"/>
              <a:pathLst>
                <a:path w="30" h="853" extrusionOk="0">
                  <a:moveTo>
                    <a:pt x="0" y="0"/>
                  </a:moveTo>
                  <a:lnTo>
                    <a:pt x="0" y="852"/>
                  </a:lnTo>
                  <a:lnTo>
                    <a:pt x="30" y="852"/>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3285368" y="2551123"/>
              <a:ext cx="20325" cy="559278"/>
            </a:xfrm>
            <a:custGeom>
              <a:avLst/>
              <a:gdLst/>
              <a:ahLst/>
              <a:cxnLst/>
              <a:rect l="l" t="t" r="r" b="b"/>
              <a:pathLst>
                <a:path w="31" h="853" extrusionOk="0">
                  <a:moveTo>
                    <a:pt x="0" y="0"/>
                  </a:moveTo>
                  <a:lnTo>
                    <a:pt x="0" y="852"/>
                  </a:lnTo>
                  <a:lnTo>
                    <a:pt x="30" y="852"/>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3385029" y="2560958"/>
              <a:ext cx="22948" cy="558622"/>
            </a:xfrm>
            <a:custGeom>
              <a:avLst/>
              <a:gdLst/>
              <a:ahLst/>
              <a:cxnLst/>
              <a:rect l="l" t="t" r="r" b="b"/>
              <a:pathLst>
                <a:path w="35" h="852" extrusionOk="0">
                  <a:moveTo>
                    <a:pt x="1" y="0"/>
                  </a:moveTo>
                  <a:lnTo>
                    <a:pt x="1" y="852"/>
                  </a:lnTo>
                  <a:lnTo>
                    <a:pt x="34" y="852"/>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3487969" y="2560958"/>
              <a:ext cx="19670" cy="549443"/>
            </a:xfrm>
            <a:custGeom>
              <a:avLst/>
              <a:gdLst/>
              <a:ahLst/>
              <a:cxnLst/>
              <a:rect l="l" t="t" r="r" b="b"/>
              <a:pathLst>
                <a:path w="30" h="838" extrusionOk="0">
                  <a:moveTo>
                    <a:pt x="0" y="0"/>
                  </a:moveTo>
                  <a:lnTo>
                    <a:pt x="0" y="837"/>
                  </a:lnTo>
                  <a:lnTo>
                    <a:pt x="30" y="837"/>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3590253" y="2560958"/>
              <a:ext cx="20325" cy="558622"/>
            </a:xfrm>
            <a:custGeom>
              <a:avLst/>
              <a:gdLst/>
              <a:ahLst/>
              <a:cxnLst/>
              <a:rect l="l" t="t" r="r" b="b"/>
              <a:pathLst>
                <a:path w="31" h="852" extrusionOk="0">
                  <a:moveTo>
                    <a:pt x="0" y="0"/>
                  </a:moveTo>
                  <a:lnTo>
                    <a:pt x="0" y="852"/>
                  </a:lnTo>
                  <a:lnTo>
                    <a:pt x="30" y="852"/>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3689915" y="2560958"/>
              <a:ext cx="22948" cy="549443"/>
            </a:xfrm>
            <a:custGeom>
              <a:avLst/>
              <a:gdLst/>
              <a:ahLst/>
              <a:cxnLst/>
              <a:rect l="l" t="t" r="r" b="b"/>
              <a:pathLst>
                <a:path w="35" h="838" extrusionOk="0">
                  <a:moveTo>
                    <a:pt x="1" y="0"/>
                  </a:moveTo>
                  <a:lnTo>
                    <a:pt x="1" y="837"/>
                  </a:lnTo>
                  <a:lnTo>
                    <a:pt x="34" y="837"/>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2126803" y="2528830"/>
              <a:ext cx="1656840" cy="61632"/>
            </a:xfrm>
            <a:custGeom>
              <a:avLst/>
              <a:gdLst/>
              <a:ahLst/>
              <a:cxnLst/>
              <a:rect l="l" t="t" r="r" b="b"/>
              <a:pathLst>
                <a:path w="2527" h="94" extrusionOk="0">
                  <a:moveTo>
                    <a:pt x="0" y="1"/>
                  </a:moveTo>
                  <a:lnTo>
                    <a:pt x="0" y="94"/>
                  </a:lnTo>
                  <a:lnTo>
                    <a:pt x="2526" y="94"/>
                  </a:lnTo>
                  <a:lnTo>
                    <a:pt x="2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2126803" y="3067794"/>
              <a:ext cx="1656840" cy="61632"/>
            </a:xfrm>
            <a:custGeom>
              <a:avLst/>
              <a:gdLst/>
              <a:ahLst/>
              <a:cxnLst/>
              <a:rect l="l" t="t" r="r" b="b"/>
              <a:pathLst>
                <a:path w="2527" h="94" extrusionOk="0">
                  <a:moveTo>
                    <a:pt x="0" y="1"/>
                  </a:moveTo>
                  <a:lnTo>
                    <a:pt x="0" y="94"/>
                  </a:lnTo>
                  <a:lnTo>
                    <a:pt x="2526" y="94"/>
                  </a:lnTo>
                  <a:lnTo>
                    <a:pt x="2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2482831" y="1248301"/>
              <a:ext cx="1817476" cy="825476"/>
            </a:xfrm>
            <a:custGeom>
              <a:avLst/>
              <a:gdLst/>
              <a:ahLst/>
              <a:cxnLst/>
              <a:rect l="l" t="t" r="r" b="b"/>
              <a:pathLst>
                <a:path w="2772" h="1259" extrusionOk="0">
                  <a:moveTo>
                    <a:pt x="250" y="68"/>
                  </a:moveTo>
                  <a:lnTo>
                    <a:pt x="2712" y="559"/>
                  </a:lnTo>
                  <a:lnTo>
                    <a:pt x="2712" y="1180"/>
                  </a:lnTo>
                  <a:lnTo>
                    <a:pt x="94" y="328"/>
                  </a:lnTo>
                  <a:lnTo>
                    <a:pt x="250" y="68"/>
                  </a:lnTo>
                  <a:close/>
                  <a:moveTo>
                    <a:pt x="216" y="1"/>
                  </a:moveTo>
                  <a:lnTo>
                    <a:pt x="201" y="20"/>
                  </a:lnTo>
                  <a:lnTo>
                    <a:pt x="1" y="358"/>
                  </a:lnTo>
                  <a:lnTo>
                    <a:pt x="2772" y="1258"/>
                  </a:lnTo>
                  <a:lnTo>
                    <a:pt x="2772" y="514"/>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2492666" y="1309279"/>
              <a:ext cx="1807641" cy="758599"/>
            </a:xfrm>
            <a:custGeom>
              <a:avLst/>
              <a:gdLst/>
              <a:ahLst/>
              <a:cxnLst/>
              <a:rect l="l" t="t" r="r" b="b"/>
              <a:pathLst>
                <a:path w="2757" h="1157" extrusionOk="0">
                  <a:moveTo>
                    <a:pt x="651" y="1"/>
                  </a:moveTo>
                  <a:lnTo>
                    <a:pt x="30" y="220"/>
                  </a:lnTo>
                  <a:cubicBezTo>
                    <a:pt x="15" y="220"/>
                    <a:pt x="0" y="235"/>
                    <a:pt x="0" y="250"/>
                  </a:cubicBezTo>
                  <a:cubicBezTo>
                    <a:pt x="15" y="265"/>
                    <a:pt x="30" y="280"/>
                    <a:pt x="45" y="280"/>
                  </a:cubicBezTo>
                  <a:lnTo>
                    <a:pt x="637" y="64"/>
                  </a:lnTo>
                  <a:lnTo>
                    <a:pt x="730" y="499"/>
                  </a:lnTo>
                  <a:cubicBezTo>
                    <a:pt x="744" y="499"/>
                    <a:pt x="744" y="514"/>
                    <a:pt x="744" y="514"/>
                  </a:cubicBezTo>
                  <a:lnTo>
                    <a:pt x="774" y="514"/>
                  </a:lnTo>
                  <a:lnTo>
                    <a:pt x="1596" y="265"/>
                  </a:lnTo>
                  <a:lnTo>
                    <a:pt x="1641" y="778"/>
                  </a:lnTo>
                  <a:cubicBezTo>
                    <a:pt x="1641" y="793"/>
                    <a:pt x="1641" y="808"/>
                    <a:pt x="1659" y="808"/>
                  </a:cubicBezTo>
                  <a:lnTo>
                    <a:pt x="1674" y="808"/>
                  </a:lnTo>
                  <a:lnTo>
                    <a:pt x="2526" y="451"/>
                  </a:lnTo>
                  <a:lnTo>
                    <a:pt x="2697" y="1135"/>
                  </a:lnTo>
                  <a:cubicBezTo>
                    <a:pt x="2697" y="1146"/>
                    <a:pt x="2705" y="1156"/>
                    <a:pt x="2714" y="1156"/>
                  </a:cubicBezTo>
                  <a:cubicBezTo>
                    <a:pt x="2718" y="1156"/>
                    <a:pt x="2723" y="1155"/>
                    <a:pt x="2727" y="1150"/>
                  </a:cubicBezTo>
                  <a:cubicBezTo>
                    <a:pt x="2742" y="1150"/>
                    <a:pt x="2757" y="1135"/>
                    <a:pt x="2757" y="1117"/>
                  </a:cubicBezTo>
                  <a:lnTo>
                    <a:pt x="2571" y="391"/>
                  </a:lnTo>
                  <a:cubicBezTo>
                    <a:pt x="2571" y="391"/>
                    <a:pt x="2571" y="373"/>
                    <a:pt x="2556" y="373"/>
                  </a:cubicBezTo>
                  <a:lnTo>
                    <a:pt x="2526" y="373"/>
                  </a:lnTo>
                  <a:lnTo>
                    <a:pt x="1689" y="730"/>
                  </a:lnTo>
                  <a:lnTo>
                    <a:pt x="1659" y="220"/>
                  </a:lnTo>
                  <a:cubicBezTo>
                    <a:pt x="1659" y="205"/>
                    <a:pt x="1641" y="205"/>
                    <a:pt x="1641" y="187"/>
                  </a:cubicBezTo>
                  <a:lnTo>
                    <a:pt x="1611" y="187"/>
                  </a:lnTo>
                  <a:lnTo>
                    <a:pt x="789" y="451"/>
                  </a:lnTo>
                  <a:lnTo>
                    <a:pt x="696" y="20"/>
                  </a:ln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2614620" y="1248301"/>
              <a:ext cx="1685689" cy="707457"/>
            </a:xfrm>
            <a:custGeom>
              <a:avLst/>
              <a:gdLst/>
              <a:ahLst/>
              <a:cxnLst/>
              <a:rect l="l" t="t" r="r" b="b"/>
              <a:pathLst>
                <a:path w="2571" h="1079" extrusionOk="0">
                  <a:moveTo>
                    <a:pt x="15" y="1"/>
                  </a:moveTo>
                  <a:cubicBezTo>
                    <a:pt x="0" y="1"/>
                    <a:pt x="0" y="34"/>
                    <a:pt x="0" y="49"/>
                  </a:cubicBezTo>
                  <a:lnTo>
                    <a:pt x="186" y="466"/>
                  </a:lnTo>
                  <a:cubicBezTo>
                    <a:pt x="186" y="484"/>
                    <a:pt x="201" y="484"/>
                    <a:pt x="216" y="484"/>
                  </a:cubicBezTo>
                  <a:lnTo>
                    <a:pt x="867" y="250"/>
                  </a:lnTo>
                  <a:lnTo>
                    <a:pt x="990" y="715"/>
                  </a:lnTo>
                  <a:cubicBezTo>
                    <a:pt x="990" y="730"/>
                    <a:pt x="1008" y="730"/>
                    <a:pt x="1008" y="730"/>
                  </a:cubicBezTo>
                  <a:cubicBezTo>
                    <a:pt x="1023" y="745"/>
                    <a:pt x="1023" y="745"/>
                    <a:pt x="1038" y="745"/>
                  </a:cubicBezTo>
                  <a:lnTo>
                    <a:pt x="1797" y="436"/>
                  </a:lnTo>
                  <a:lnTo>
                    <a:pt x="1983" y="1057"/>
                  </a:lnTo>
                  <a:cubicBezTo>
                    <a:pt x="1983" y="1072"/>
                    <a:pt x="1998" y="1072"/>
                    <a:pt x="1998" y="1072"/>
                  </a:cubicBezTo>
                  <a:cubicBezTo>
                    <a:pt x="2003" y="1077"/>
                    <a:pt x="2008" y="1079"/>
                    <a:pt x="2013" y="1079"/>
                  </a:cubicBezTo>
                  <a:cubicBezTo>
                    <a:pt x="2023" y="1079"/>
                    <a:pt x="2031" y="1072"/>
                    <a:pt x="2031" y="1072"/>
                  </a:cubicBezTo>
                  <a:lnTo>
                    <a:pt x="2556" y="778"/>
                  </a:lnTo>
                  <a:cubicBezTo>
                    <a:pt x="2571" y="763"/>
                    <a:pt x="2571" y="745"/>
                    <a:pt x="2556" y="730"/>
                  </a:cubicBezTo>
                  <a:cubicBezTo>
                    <a:pt x="2556" y="715"/>
                    <a:pt x="2541" y="715"/>
                    <a:pt x="2526" y="715"/>
                  </a:cubicBezTo>
                  <a:lnTo>
                    <a:pt x="2031" y="994"/>
                  </a:lnTo>
                  <a:lnTo>
                    <a:pt x="1860" y="373"/>
                  </a:lnTo>
                  <a:lnTo>
                    <a:pt x="1845" y="358"/>
                  </a:lnTo>
                  <a:lnTo>
                    <a:pt x="1812" y="358"/>
                  </a:lnTo>
                  <a:lnTo>
                    <a:pt x="1053" y="670"/>
                  </a:lnTo>
                  <a:lnTo>
                    <a:pt x="930" y="187"/>
                  </a:lnTo>
                  <a:cubicBezTo>
                    <a:pt x="915" y="187"/>
                    <a:pt x="915" y="172"/>
                    <a:pt x="897" y="172"/>
                  </a:cubicBezTo>
                  <a:lnTo>
                    <a:pt x="882" y="172"/>
                  </a:lnTo>
                  <a:lnTo>
                    <a:pt x="231" y="421"/>
                  </a:lnTo>
                  <a:lnTo>
                    <a:pt x="60" y="20"/>
                  </a:lnTo>
                  <a:cubicBezTo>
                    <a:pt x="60" y="1"/>
                    <a:pt x="30"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2563478" y="1341407"/>
              <a:ext cx="1736830" cy="507481"/>
            </a:xfrm>
            <a:custGeom>
              <a:avLst/>
              <a:gdLst/>
              <a:ahLst/>
              <a:cxnLst/>
              <a:rect l="l" t="t" r="r" b="b"/>
              <a:pathLst>
                <a:path w="2649" h="774" extrusionOk="0">
                  <a:moveTo>
                    <a:pt x="30" y="0"/>
                  </a:moveTo>
                  <a:cubicBezTo>
                    <a:pt x="15" y="0"/>
                    <a:pt x="0" y="0"/>
                    <a:pt x="0" y="15"/>
                  </a:cubicBezTo>
                  <a:cubicBezTo>
                    <a:pt x="0" y="30"/>
                    <a:pt x="0" y="45"/>
                    <a:pt x="15" y="63"/>
                  </a:cubicBezTo>
                  <a:lnTo>
                    <a:pt x="2604" y="774"/>
                  </a:lnTo>
                  <a:cubicBezTo>
                    <a:pt x="2619" y="774"/>
                    <a:pt x="2634" y="774"/>
                    <a:pt x="2649" y="759"/>
                  </a:cubicBezTo>
                  <a:cubicBezTo>
                    <a:pt x="2649" y="744"/>
                    <a:pt x="2634" y="729"/>
                    <a:pt x="2619" y="714"/>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2970647" y="1604332"/>
              <a:ext cx="39995" cy="347500"/>
            </a:xfrm>
            <a:custGeom>
              <a:avLst/>
              <a:gdLst/>
              <a:ahLst/>
              <a:cxnLst/>
              <a:rect l="l" t="t" r="r" b="b"/>
              <a:pathLst>
                <a:path w="61" h="530" extrusionOk="0">
                  <a:moveTo>
                    <a:pt x="30" y="1"/>
                  </a:moveTo>
                  <a:cubicBezTo>
                    <a:pt x="15" y="1"/>
                    <a:pt x="1" y="16"/>
                    <a:pt x="1" y="34"/>
                  </a:cubicBezTo>
                  <a:lnTo>
                    <a:pt x="1" y="499"/>
                  </a:lnTo>
                  <a:cubicBezTo>
                    <a:pt x="1" y="529"/>
                    <a:pt x="15" y="529"/>
                    <a:pt x="30" y="529"/>
                  </a:cubicBezTo>
                  <a:cubicBezTo>
                    <a:pt x="60" y="529"/>
                    <a:pt x="60" y="529"/>
                    <a:pt x="60" y="499"/>
                  </a:cubicBezTo>
                  <a:lnTo>
                    <a:pt x="60" y="34"/>
                  </a:lnTo>
                  <a:cubicBezTo>
                    <a:pt x="60" y="16"/>
                    <a:pt x="60"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2848693" y="1880370"/>
              <a:ext cx="213088" cy="315372"/>
            </a:xfrm>
            <a:custGeom>
              <a:avLst/>
              <a:gdLst/>
              <a:ahLst/>
              <a:cxnLst/>
              <a:rect l="l" t="t" r="r" b="b"/>
              <a:pathLst>
                <a:path w="325" h="481" extrusionOk="0">
                  <a:moveTo>
                    <a:pt x="216" y="0"/>
                  </a:moveTo>
                  <a:cubicBezTo>
                    <a:pt x="201" y="0"/>
                    <a:pt x="187" y="15"/>
                    <a:pt x="187" y="30"/>
                  </a:cubicBezTo>
                  <a:cubicBezTo>
                    <a:pt x="187" y="97"/>
                    <a:pt x="187" y="164"/>
                    <a:pt x="175" y="231"/>
                  </a:cubicBezTo>
                  <a:lnTo>
                    <a:pt x="175" y="231"/>
                  </a:lnTo>
                  <a:cubicBezTo>
                    <a:pt x="131" y="233"/>
                    <a:pt x="91" y="247"/>
                    <a:pt x="60" y="264"/>
                  </a:cubicBezTo>
                  <a:cubicBezTo>
                    <a:pt x="15" y="294"/>
                    <a:pt x="1" y="324"/>
                    <a:pt x="1" y="357"/>
                  </a:cubicBezTo>
                  <a:cubicBezTo>
                    <a:pt x="1" y="387"/>
                    <a:pt x="15" y="417"/>
                    <a:pt x="30" y="432"/>
                  </a:cubicBezTo>
                  <a:cubicBezTo>
                    <a:pt x="60" y="465"/>
                    <a:pt x="123" y="480"/>
                    <a:pt x="168" y="480"/>
                  </a:cubicBezTo>
                  <a:lnTo>
                    <a:pt x="201" y="480"/>
                  </a:lnTo>
                  <a:cubicBezTo>
                    <a:pt x="231" y="480"/>
                    <a:pt x="261" y="465"/>
                    <a:pt x="294" y="450"/>
                  </a:cubicBezTo>
                  <a:cubicBezTo>
                    <a:pt x="309" y="432"/>
                    <a:pt x="309" y="417"/>
                    <a:pt x="324" y="387"/>
                  </a:cubicBezTo>
                  <a:cubicBezTo>
                    <a:pt x="324" y="387"/>
                    <a:pt x="309" y="372"/>
                    <a:pt x="309" y="357"/>
                  </a:cubicBezTo>
                  <a:cubicBezTo>
                    <a:pt x="302" y="348"/>
                    <a:pt x="294" y="343"/>
                    <a:pt x="286" y="343"/>
                  </a:cubicBezTo>
                  <a:cubicBezTo>
                    <a:pt x="279" y="343"/>
                    <a:pt x="270" y="348"/>
                    <a:pt x="261" y="357"/>
                  </a:cubicBezTo>
                  <a:cubicBezTo>
                    <a:pt x="249" y="357"/>
                    <a:pt x="246" y="378"/>
                    <a:pt x="255" y="393"/>
                  </a:cubicBezTo>
                  <a:lnTo>
                    <a:pt x="255" y="393"/>
                  </a:lnTo>
                  <a:lnTo>
                    <a:pt x="246" y="402"/>
                  </a:lnTo>
                  <a:cubicBezTo>
                    <a:pt x="231" y="402"/>
                    <a:pt x="216" y="417"/>
                    <a:pt x="187" y="417"/>
                  </a:cubicBezTo>
                  <a:lnTo>
                    <a:pt x="168" y="417"/>
                  </a:lnTo>
                  <a:cubicBezTo>
                    <a:pt x="138" y="417"/>
                    <a:pt x="94" y="402"/>
                    <a:pt x="75" y="387"/>
                  </a:cubicBezTo>
                  <a:cubicBezTo>
                    <a:pt x="60" y="372"/>
                    <a:pt x="60" y="372"/>
                    <a:pt x="60" y="357"/>
                  </a:cubicBezTo>
                  <a:cubicBezTo>
                    <a:pt x="60" y="357"/>
                    <a:pt x="60" y="324"/>
                    <a:pt x="94" y="309"/>
                  </a:cubicBezTo>
                  <a:cubicBezTo>
                    <a:pt x="108" y="294"/>
                    <a:pt x="138" y="294"/>
                    <a:pt x="187" y="294"/>
                  </a:cubicBezTo>
                  <a:lnTo>
                    <a:pt x="231" y="294"/>
                  </a:lnTo>
                  <a:lnTo>
                    <a:pt x="231" y="264"/>
                  </a:lnTo>
                  <a:cubicBezTo>
                    <a:pt x="246" y="186"/>
                    <a:pt x="246" y="108"/>
                    <a:pt x="246" y="45"/>
                  </a:cubicBezTo>
                  <a:cubicBezTo>
                    <a:pt x="246" y="15"/>
                    <a:pt x="231" y="15"/>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2888033" y="1829227"/>
              <a:ext cx="205220" cy="151457"/>
            </a:xfrm>
            <a:custGeom>
              <a:avLst/>
              <a:gdLst/>
              <a:ahLst/>
              <a:cxnLst/>
              <a:rect l="l" t="t" r="r" b="b"/>
              <a:pathLst>
                <a:path w="313" h="231" extrusionOk="0">
                  <a:moveTo>
                    <a:pt x="108" y="0"/>
                  </a:moveTo>
                  <a:cubicBezTo>
                    <a:pt x="48" y="0"/>
                    <a:pt x="0" y="45"/>
                    <a:pt x="0" y="123"/>
                  </a:cubicBezTo>
                  <a:cubicBezTo>
                    <a:pt x="0" y="186"/>
                    <a:pt x="48" y="231"/>
                    <a:pt x="108" y="231"/>
                  </a:cubicBezTo>
                  <a:lnTo>
                    <a:pt x="201" y="231"/>
                  </a:lnTo>
                  <a:cubicBezTo>
                    <a:pt x="264" y="231"/>
                    <a:pt x="313" y="186"/>
                    <a:pt x="313" y="123"/>
                  </a:cubicBezTo>
                  <a:cubicBezTo>
                    <a:pt x="313" y="45"/>
                    <a:pt x="264"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0"/>
          <p:cNvSpPr/>
          <p:nvPr/>
        </p:nvSpPr>
        <p:spPr>
          <a:xfrm>
            <a:off x="25" y="4799175"/>
            <a:ext cx="9144000" cy="34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D96A2-E55F-B260-702A-0DDFA1492F4F}"/>
              </a:ext>
            </a:extLst>
          </p:cNvPr>
          <p:cNvSpPr>
            <a:spLocks noGrp="1"/>
          </p:cNvSpPr>
          <p:nvPr>
            <p:ph type="ctrTitle"/>
          </p:nvPr>
        </p:nvSpPr>
        <p:spPr>
          <a:xfrm>
            <a:off x="723900" y="723899"/>
            <a:ext cx="7696200" cy="2423561"/>
          </a:xfrm>
        </p:spPr>
        <p:txBody>
          <a:bodyPr spcFirstLastPara="1" vert="horz" wrap="square" lIns="68580" tIns="34290" rIns="68580" bIns="34290" rtlCol="0" anchor="b" anchorCtr="0">
            <a:normAutofit/>
          </a:bodyPr>
          <a:lstStyle/>
          <a:p>
            <a:pPr algn="ctr"/>
            <a:r>
              <a:rPr lang="en-US" sz="7200" dirty="0">
                <a:ln w="22225">
                  <a:solidFill>
                    <a:schemeClr val="tx1"/>
                  </a:solidFill>
                  <a:miter lim="800000"/>
                </a:ln>
                <a:noFill/>
              </a:rPr>
              <a:t>Thank you</a:t>
            </a:r>
          </a:p>
        </p:txBody>
      </p:sp>
    </p:spTree>
    <p:extLst>
      <p:ext uri="{BB962C8B-B14F-4D97-AF65-F5344CB8AC3E}">
        <p14:creationId xmlns:p14="http://schemas.microsoft.com/office/powerpoint/2010/main" val="3498583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8455CA-3843-04F8-AE20-8204F9FB88A0}"/>
              </a:ext>
            </a:extLst>
          </p:cNvPr>
          <p:cNvPicPr>
            <a:picLocks noChangeAspect="1"/>
          </p:cNvPicPr>
          <p:nvPr/>
        </p:nvPicPr>
        <p:blipFill rotWithShape="1">
          <a:blip r:embed="rId3">
            <a:alphaModFix amt="50000"/>
          </a:blip>
          <a:srcRect l="2712" r="2710"/>
          <a:stretch/>
        </p:blipFill>
        <p:spPr>
          <a:xfrm>
            <a:off x="1" y="0"/>
            <a:ext cx="9144000" cy="5143500"/>
          </a:xfrm>
          <a:prstGeom prst="rect">
            <a:avLst/>
          </a:prstGeom>
        </p:spPr>
      </p:pic>
      <p:sp>
        <p:nvSpPr>
          <p:cNvPr id="2" name="Title 1">
            <a:extLst>
              <a:ext uri="{FF2B5EF4-FFF2-40B4-BE49-F238E27FC236}">
                <a16:creationId xmlns:a16="http://schemas.microsoft.com/office/drawing/2014/main" id="{43111E5D-EDA6-A643-B5E7-74A1A7B67571}"/>
              </a:ext>
            </a:extLst>
          </p:cNvPr>
          <p:cNvSpPr>
            <a:spLocks noGrp="1"/>
          </p:cNvSpPr>
          <p:nvPr>
            <p:ph type="title"/>
          </p:nvPr>
        </p:nvSpPr>
        <p:spPr>
          <a:xfrm>
            <a:off x="-1" y="3707989"/>
            <a:ext cx="9143999" cy="572700"/>
          </a:xfrm>
          <a:solidFill>
            <a:schemeClr val="bg2">
              <a:alpha val="80000"/>
            </a:schemeClr>
          </a:solidFill>
        </p:spPr>
        <p:txBody>
          <a:bodyPr/>
          <a:lstStyle/>
          <a:p>
            <a:pPr algn="ctr"/>
            <a:r>
              <a:rPr lang="en-US" dirty="0"/>
              <a:t>Appendix</a:t>
            </a:r>
          </a:p>
        </p:txBody>
      </p:sp>
    </p:spTree>
    <p:extLst>
      <p:ext uri="{BB962C8B-B14F-4D97-AF65-F5344CB8AC3E}">
        <p14:creationId xmlns:p14="http://schemas.microsoft.com/office/powerpoint/2010/main" val="383381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4D93-6839-1C49-E86D-467D52F3CD4A}"/>
              </a:ext>
            </a:extLst>
          </p:cNvPr>
          <p:cNvSpPr>
            <a:spLocks noGrp="1"/>
          </p:cNvSpPr>
          <p:nvPr>
            <p:ph type="title"/>
          </p:nvPr>
        </p:nvSpPr>
        <p:spPr/>
        <p:txBody>
          <a:bodyPr/>
          <a:lstStyle/>
          <a:p>
            <a:r>
              <a:rPr lang="en-US" dirty="0"/>
              <a:t>Reason for pick models</a:t>
            </a:r>
          </a:p>
        </p:txBody>
      </p:sp>
      <p:sp>
        <p:nvSpPr>
          <p:cNvPr id="5" name="Rectangle 2">
            <a:extLst>
              <a:ext uri="{FF2B5EF4-FFF2-40B4-BE49-F238E27FC236}">
                <a16:creationId xmlns:a16="http://schemas.microsoft.com/office/drawing/2014/main" id="{46514DF2-5BD6-9EA5-A197-CE05DCB44F4D}"/>
              </a:ext>
            </a:extLst>
          </p:cNvPr>
          <p:cNvSpPr>
            <a:spLocks noGrp="1" noChangeArrowheads="1"/>
          </p:cNvSpPr>
          <p:nvPr>
            <p:ph idx="1"/>
          </p:nvPr>
        </p:nvSpPr>
        <p:spPr bwMode="auto">
          <a:xfrm>
            <a:off x="720000" y="1265041"/>
            <a:ext cx="694453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Fira Sans" panose="020B0503050000020004" pitchFamily="34" charset="0"/>
              </a:rPr>
              <a:t>SVM (Support Vector Machines) :</a:t>
            </a:r>
            <a:endParaRPr kumimoji="0" lang="en-US" altLang="en-US" sz="1800" b="0" i="0" u="none" strike="noStrike" cap="none" normalizeH="0" baseline="0" dirty="0">
              <a:ln>
                <a:noFill/>
              </a:ln>
              <a:solidFill>
                <a:schemeClr val="tx1"/>
              </a:solidFill>
              <a:effectLst/>
              <a:latin typeface="Fira Sans" panose="020B0503050000020004" pitchFamily="34" charset="0"/>
            </a:endParaRPr>
          </a:p>
          <a:p>
            <a:pPr marL="285750" indent="-285750" eaLnBrk="0" fontAlgn="base"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Fira Sans" panose="020B0503050000020004" pitchFamily="34" charset="0"/>
              </a:rPr>
              <a:t>Handles high-dimensional data well (e.g., text features like TF-IDF).</a:t>
            </a:r>
          </a:p>
          <a:p>
            <a:pPr marL="285750" indent="-285750" eaLnBrk="0" fontAlgn="base"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Fira Sans" panose="020B0503050000020004" pitchFamily="34" charset="0"/>
              </a:rPr>
              <a:t>Effective at separating classes, even for non-linear boundaries.</a:t>
            </a: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latin typeface="Fira Sans" panose="020B05030500000200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Fira Sans" panose="020B0503050000020004" pitchFamily="34" charset="0"/>
              </a:rPr>
              <a:t>Neural Networks :</a:t>
            </a:r>
            <a:endParaRPr kumimoji="0" lang="en-US" altLang="en-US" sz="1800" b="0" i="0" u="none" strike="noStrike" cap="none" normalizeH="0" baseline="0" dirty="0">
              <a:ln>
                <a:noFill/>
              </a:ln>
              <a:solidFill>
                <a:schemeClr val="tx1"/>
              </a:solidFill>
              <a:effectLst/>
              <a:latin typeface="Fira Sans" panose="020B0503050000020004" pitchFamily="34" charset="0"/>
            </a:endParaRPr>
          </a:p>
          <a:p>
            <a:pPr marL="285750" indent="-285750" eaLnBrk="0" fontAlgn="base"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Fira Sans" panose="020B0503050000020004" pitchFamily="34" charset="0"/>
              </a:rPr>
              <a:t>Captures complex and non-linear patterns in data.</a:t>
            </a:r>
          </a:p>
          <a:p>
            <a:pPr marL="285750" indent="-285750" eaLnBrk="0" fontAlgn="base" hangingPunct="0">
              <a:spcBef>
                <a:spcPct val="0"/>
              </a:spcBef>
              <a:spcAft>
                <a:spcPct val="0"/>
              </a:spcAft>
              <a:buClrTx/>
              <a:buSzTx/>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Fira Sans" panose="020B0503050000020004" pitchFamily="34" charset="0"/>
              </a:rPr>
              <a:t>Adaptable to diverse data types and structures.</a:t>
            </a:r>
          </a:p>
          <a:p>
            <a:pPr marL="0" indent="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latin typeface="Fira Sans" panose="020B05030500000200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Fira Sans" panose="020B0503050000020004" pitchFamily="34" charset="0"/>
              </a:rPr>
              <a:t>Gradient Boosting (e.g., </a:t>
            </a:r>
            <a:r>
              <a:rPr kumimoji="0" lang="en-US" altLang="en-US" sz="1800" b="1" i="0" u="none" strike="noStrike" cap="none" normalizeH="0" baseline="0" dirty="0" err="1">
                <a:ln>
                  <a:noFill/>
                </a:ln>
                <a:solidFill>
                  <a:schemeClr val="tx1"/>
                </a:solidFill>
                <a:effectLst/>
                <a:latin typeface="Fira Sans" panose="020B0503050000020004" pitchFamily="34" charset="0"/>
              </a:rPr>
              <a:t>XGBoost</a:t>
            </a:r>
            <a:r>
              <a:rPr kumimoji="0" lang="en-US" altLang="en-US" sz="1800" b="1" i="0" u="none" strike="noStrike" cap="none" normalizeH="0" baseline="0" dirty="0">
                <a:ln>
                  <a:noFill/>
                </a:ln>
                <a:solidFill>
                  <a:schemeClr val="tx1"/>
                </a:solidFill>
                <a:effectLst/>
                <a:latin typeface="Fira Sans" panose="020B0503050000020004" pitchFamily="34" charset="0"/>
              </a:rPr>
              <a:t>, </a:t>
            </a:r>
            <a:r>
              <a:rPr kumimoji="0" lang="en-US" altLang="en-US" sz="1800" b="1" i="0" u="none" strike="noStrike" cap="none" normalizeH="0" baseline="0" dirty="0" err="1">
                <a:ln>
                  <a:noFill/>
                </a:ln>
                <a:solidFill>
                  <a:schemeClr val="tx1"/>
                </a:solidFill>
                <a:effectLst/>
                <a:latin typeface="Fira Sans" panose="020B0503050000020004" pitchFamily="34" charset="0"/>
              </a:rPr>
              <a:t>LightGBM</a:t>
            </a:r>
            <a:r>
              <a:rPr kumimoji="0" lang="en-US" altLang="en-US" sz="1800" b="1" i="0" u="none" strike="noStrike" cap="none" normalizeH="0" baseline="0" dirty="0">
                <a:ln>
                  <a:noFill/>
                </a:ln>
                <a:solidFill>
                  <a:schemeClr val="tx1"/>
                </a:solidFill>
                <a:effectLst/>
                <a:latin typeface="Fira Sans" panose="020B0503050000020004" pitchFamily="34" charset="0"/>
              </a:rPr>
              <a:t>) :</a:t>
            </a:r>
            <a:endParaRPr lang="en-US" altLang="en-US" sz="1800" dirty="0">
              <a:solidFill>
                <a:schemeClr val="tx1"/>
              </a:solidFill>
              <a:latin typeface="Fira Sans" panose="020B05030500000200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Fira Sans" panose="020B0503050000020004" pitchFamily="34" charset="0"/>
              </a:rPr>
              <a:t>Excels at capturing feature interactions.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Fira Sans" panose="020B0503050000020004" pitchFamily="34" charset="0"/>
              </a:rPr>
              <a:t>Highly accurate and robust for structured classification tasks.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Fira Sans" panose="020B05030500000200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Fira Sans" panose="020B0503050000020004" pitchFamily="34" charset="0"/>
              </a:rPr>
              <a:t>Naive Bayes :</a:t>
            </a:r>
            <a:endParaRPr kumimoji="0" lang="en-US" altLang="en-US" sz="1600" i="0" u="none" strike="noStrike" cap="none" normalizeH="0" baseline="0" dirty="0">
              <a:ln>
                <a:noFill/>
              </a:ln>
              <a:solidFill>
                <a:schemeClr val="tx1"/>
              </a:solidFill>
              <a:effectLst/>
              <a:latin typeface="Fira Sans" panose="020B05030500000200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Fira Sans" panose="020B0503050000020004" pitchFamily="34" charset="0"/>
              </a:rPr>
              <a:t>Simple, fast, and interpretable.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Fira Sans" panose="020B0503050000020004" pitchFamily="34" charset="0"/>
              </a:rPr>
              <a:t>Works </a:t>
            </a:r>
            <a:r>
              <a:rPr kumimoji="0" lang="en-US" altLang="en-US" sz="1600" b="0" i="0" u="none" strike="noStrike" cap="none" normalizeH="0" baseline="0" dirty="0">
                <a:ln>
                  <a:noFill/>
                </a:ln>
                <a:solidFill>
                  <a:schemeClr val="tx1"/>
                </a:solidFill>
                <a:effectLst/>
                <a:latin typeface="Fira Sans" panose="020B0503050000020004" pitchFamily="34" charset="0"/>
              </a:rPr>
              <a:t>well for text classification due to its independence assumption.</a:t>
            </a:r>
          </a:p>
        </p:txBody>
      </p:sp>
    </p:spTree>
    <p:extLst>
      <p:ext uri="{BB962C8B-B14F-4D97-AF65-F5344CB8AC3E}">
        <p14:creationId xmlns:p14="http://schemas.microsoft.com/office/powerpoint/2010/main" val="18294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DE69-CEBD-C22C-235A-1C040ABDAED9}"/>
              </a:ext>
            </a:extLst>
          </p:cNvPr>
          <p:cNvSpPr>
            <a:spLocks noGrp="1"/>
          </p:cNvSpPr>
          <p:nvPr>
            <p:ph type="title"/>
          </p:nvPr>
        </p:nvSpPr>
        <p:spPr/>
        <p:txBody>
          <a:bodyPr/>
          <a:lstStyle/>
          <a:p>
            <a:r>
              <a:rPr lang="en-US" dirty="0"/>
              <a:t>Word cloud</a:t>
            </a:r>
          </a:p>
        </p:txBody>
      </p:sp>
      <p:pic>
        <p:nvPicPr>
          <p:cNvPr id="7" name="Picture 6" descr="A group of colorful text&#10;&#10;Description automatically generated">
            <a:extLst>
              <a:ext uri="{FF2B5EF4-FFF2-40B4-BE49-F238E27FC236}">
                <a16:creationId xmlns:a16="http://schemas.microsoft.com/office/drawing/2014/main" id="{56C8FE7A-CAA1-0408-CDC3-8850C2049E95}"/>
              </a:ext>
            </a:extLst>
          </p:cNvPr>
          <p:cNvPicPr>
            <a:picLocks noChangeAspect="1"/>
          </p:cNvPicPr>
          <p:nvPr/>
        </p:nvPicPr>
        <p:blipFill rotWithShape="1">
          <a:blip r:embed="rId2">
            <a:extLst>
              <a:ext uri="{28A0092B-C50C-407E-A947-70E740481C1C}">
                <a14:useLocalDpi xmlns:a14="http://schemas.microsoft.com/office/drawing/2010/main" val="0"/>
              </a:ext>
            </a:extLst>
          </a:blip>
          <a:srcRect b="77396"/>
          <a:stretch/>
        </p:blipFill>
        <p:spPr>
          <a:xfrm>
            <a:off x="565806" y="1440656"/>
            <a:ext cx="8012388" cy="3429000"/>
          </a:xfrm>
          <a:prstGeom prst="rect">
            <a:avLst/>
          </a:prstGeom>
        </p:spPr>
      </p:pic>
    </p:spTree>
    <p:extLst>
      <p:ext uri="{BB962C8B-B14F-4D97-AF65-F5344CB8AC3E}">
        <p14:creationId xmlns:p14="http://schemas.microsoft.com/office/powerpoint/2010/main" val="165385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ACDA-BA5E-9237-1F50-A116B910CB16}"/>
              </a:ext>
            </a:extLst>
          </p:cNvPr>
          <p:cNvSpPr>
            <a:spLocks noGrp="1"/>
          </p:cNvSpPr>
          <p:nvPr>
            <p:ph type="title"/>
          </p:nvPr>
        </p:nvSpPr>
        <p:spPr/>
        <p:txBody>
          <a:bodyPr/>
          <a:lstStyle/>
          <a:p>
            <a:r>
              <a:rPr lang="en-US" dirty="0"/>
              <a:t>Word cloud</a:t>
            </a:r>
          </a:p>
        </p:txBody>
      </p:sp>
      <p:pic>
        <p:nvPicPr>
          <p:cNvPr id="4" name="Picture 3" descr="A group of colorful text&#10;&#10;Description automatically generated">
            <a:extLst>
              <a:ext uri="{FF2B5EF4-FFF2-40B4-BE49-F238E27FC236}">
                <a16:creationId xmlns:a16="http://schemas.microsoft.com/office/drawing/2014/main" id="{55943F0D-90CC-671B-E1DC-A2CD4606D0FD}"/>
              </a:ext>
            </a:extLst>
          </p:cNvPr>
          <p:cNvPicPr>
            <a:picLocks noChangeAspect="1"/>
          </p:cNvPicPr>
          <p:nvPr/>
        </p:nvPicPr>
        <p:blipFill rotWithShape="1">
          <a:blip r:embed="rId2">
            <a:extLst>
              <a:ext uri="{28A0092B-C50C-407E-A947-70E740481C1C}">
                <a14:useLocalDpi xmlns:a14="http://schemas.microsoft.com/office/drawing/2010/main" val="0"/>
              </a:ext>
            </a:extLst>
          </a:blip>
          <a:srcRect t="24887" b="51595"/>
          <a:stretch/>
        </p:blipFill>
        <p:spPr>
          <a:xfrm>
            <a:off x="721388" y="1268016"/>
            <a:ext cx="7701224" cy="3429000"/>
          </a:xfrm>
          <a:prstGeom prst="rect">
            <a:avLst/>
          </a:prstGeom>
        </p:spPr>
      </p:pic>
    </p:spTree>
    <p:extLst>
      <p:ext uri="{BB962C8B-B14F-4D97-AF65-F5344CB8AC3E}">
        <p14:creationId xmlns:p14="http://schemas.microsoft.com/office/powerpoint/2010/main" val="2947070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97A6-DC1D-3E33-08DC-3B338BFE0A39}"/>
              </a:ext>
            </a:extLst>
          </p:cNvPr>
          <p:cNvSpPr>
            <a:spLocks noGrp="1"/>
          </p:cNvSpPr>
          <p:nvPr>
            <p:ph type="title"/>
          </p:nvPr>
        </p:nvSpPr>
        <p:spPr/>
        <p:txBody>
          <a:bodyPr/>
          <a:lstStyle/>
          <a:p>
            <a:r>
              <a:rPr lang="en-US" dirty="0"/>
              <a:t>Word cloud</a:t>
            </a:r>
          </a:p>
        </p:txBody>
      </p:sp>
      <p:pic>
        <p:nvPicPr>
          <p:cNvPr id="12" name="Picture 11" descr="A group of colorful text&#10;&#10;Description automatically generated">
            <a:extLst>
              <a:ext uri="{FF2B5EF4-FFF2-40B4-BE49-F238E27FC236}">
                <a16:creationId xmlns:a16="http://schemas.microsoft.com/office/drawing/2014/main" id="{71B94952-EE34-4E45-F0B2-1DAF77CF6A29}"/>
              </a:ext>
            </a:extLst>
          </p:cNvPr>
          <p:cNvPicPr>
            <a:picLocks noChangeAspect="1"/>
          </p:cNvPicPr>
          <p:nvPr/>
        </p:nvPicPr>
        <p:blipFill rotWithShape="1">
          <a:blip r:embed="rId2">
            <a:extLst>
              <a:ext uri="{28A0092B-C50C-407E-A947-70E740481C1C}">
                <a14:useLocalDpi xmlns:a14="http://schemas.microsoft.com/office/drawing/2010/main" val="0"/>
              </a:ext>
            </a:extLst>
          </a:blip>
          <a:srcRect l="-256" t="51605" r="256" b="25573"/>
          <a:stretch/>
        </p:blipFill>
        <p:spPr>
          <a:xfrm>
            <a:off x="603973" y="1268016"/>
            <a:ext cx="7936054" cy="3429000"/>
          </a:xfrm>
          <a:prstGeom prst="rect">
            <a:avLst/>
          </a:prstGeom>
        </p:spPr>
      </p:pic>
    </p:spTree>
    <p:extLst>
      <p:ext uri="{BB962C8B-B14F-4D97-AF65-F5344CB8AC3E}">
        <p14:creationId xmlns:p14="http://schemas.microsoft.com/office/powerpoint/2010/main" val="4134531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45EF-DFE4-2F7C-4FCD-AA9E88B8EB5F}"/>
              </a:ext>
            </a:extLst>
          </p:cNvPr>
          <p:cNvSpPr>
            <a:spLocks noGrp="1"/>
          </p:cNvSpPr>
          <p:nvPr>
            <p:ph type="title"/>
          </p:nvPr>
        </p:nvSpPr>
        <p:spPr/>
        <p:txBody>
          <a:bodyPr/>
          <a:lstStyle/>
          <a:p>
            <a:r>
              <a:rPr lang="en-US" dirty="0"/>
              <a:t>Word cloud</a:t>
            </a:r>
          </a:p>
        </p:txBody>
      </p:sp>
      <p:pic>
        <p:nvPicPr>
          <p:cNvPr id="4" name="Picture 3" descr="A group of colorful text&#10;&#10;Description automatically generated">
            <a:extLst>
              <a:ext uri="{FF2B5EF4-FFF2-40B4-BE49-F238E27FC236}">
                <a16:creationId xmlns:a16="http://schemas.microsoft.com/office/drawing/2014/main" id="{344B36FE-EB73-8953-F101-B3BD0A473789}"/>
              </a:ext>
            </a:extLst>
          </p:cNvPr>
          <p:cNvPicPr>
            <a:picLocks noChangeAspect="1"/>
          </p:cNvPicPr>
          <p:nvPr/>
        </p:nvPicPr>
        <p:blipFill rotWithShape="1">
          <a:blip r:embed="rId2">
            <a:extLst>
              <a:ext uri="{28A0092B-C50C-407E-A947-70E740481C1C}">
                <a14:useLocalDpi xmlns:a14="http://schemas.microsoft.com/office/drawing/2010/main" val="0"/>
              </a:ext>
            </a:extLst>
          </a:blip>
          <a:srcRect l="-256" t="77471" r="256" b="-10"/>
          <a:stretch/>
        </p:blipFill>
        <p:spPr>
          <a:xfrm>
            <a:off x="554234" y="1268016"/>
            <a:ext cx="8035532" cy="3429000"/>
          </a:xfrm>
          <a:prstGeom prst="rect">
            <a:avLst/>
          </a:prstGeom>
        </p:spPr>
      </p:pic>
    </p:spTree>
    <p:extLst>
      <p:ext uri="{BB962C8B-B14F-4D97-AF65-F5344CB8AC3E}">
        <p14:creationId xmlns:p14="http://schemas.microsoft.com/office/powerpoint/2010/main" val="504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714E9-0009-19FF-B925-41A25A29E083}"/>
              </a:ext>
            </a:extLst>
          </p:cNvPr>
          <p:cNvSpPr>
            <a:spLocks noGrp="1"/>
          </p:cNvSpPr>
          <p:nvPr>
            <p:ph type="body" sz="quarter" idx="10"/>
          </p:nvPr>
        </p:nvSpPr>
        <p:spPr/>
        <p:txBody>
          <a:bodyPr/>
          <a:lstStyle/>
          <a:p>
            <a:r>
              <a:rPr lang="en-US" dirty="0"/>
              <a:t>Common Words</a:t>
            </a:r>
          </a:p>
        </p:txBody>
      </p:sp>
      <p:pic>
        <p:nvPicPr>
          <p:cNvPr id="4" name="Picture 3" descr="A graph with blue and black bars&#10;&#10;Description automatically generated">
            <a:extLst>
              <a:ext uri="{FF2B5EF4-FFF2-40B4-BE49-F238E27FC236}">
                <a16:creationId xmlns:a16="http://schemas.microsoft.com/office/drawing/2014/main" id="{DB6162F2-F5BD-F18E-EEDE-F96AA4F7B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465" y="1256016"/>
            <a:ext cx="5653835" cy="3478256"/>
          </a:xfrm>
          <a:prstGeom prst="rect">
            <a:avLst/>
          </a:prstGeom>
        </p:spPr>
      </p:pic>
      <p:sp>
        <p:nvSpPr>
          <p:cNvPr id="3" name="Rectangle 1">
            <a:extLst>
              <a:ext uri="{FF2B5EF4-FFF2-40B4-BE49-F238E27FC236}">
                <a16:creationId xmlns:a16="http://schemas.microsoft.com/office/drawing/2014/main" id="{364568F5-2FE3-6D85-A21B-5D5DE7B2505B}"/>
              </a:ext>
            </a:extLst>
          </p:cNvPr>
          <p:cNvSpPr>
            <a:spLocks noChangeArrowheads="1"/>
          </p:cNvSpPr>
          <p:nvPr/>
        </p:nvSpPr>
        <p:spPr bwMode="auto">
          <a:xfrm>
            <a:off x="303835" y="1593386"/>
            <a:ext cx="2239702" cy="297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14313" indent="-214313" defTabSz="685800" eaLnBrk="0" fontAlgn="base" hangingPunct="0">
              <a:spcBef>
                <a:spcPct val="0"/>
              </a:spcBef>
              <a:spcAft>
                <a:spcPct val="0"/>
              </a:spcAft>
              <a:buClrTx/>
              <a:buFont typeface="Arial" panose="020B0604020202020204" pitchFamily="34" charset="0"/>
              <a:buChar char="•"/>
            </a:pPr>
            <a:r>
              <a:rPr lang="th-TH" altLang="en-US" sz="1350" b="1" dirty="0">
                <a:solidFill>
                  <a:schemeClr val="tx1"/>
                </a:solidFill>
                <a:latin typeface="Arial" panose="020B0604020202020204" pitchFamily="34" charset="0"/>
                <a:cs typeface="Angsana New" panose="02020603050405020304" pitchFamily="18" charset="-34"/>
              </a:rPr>
              <a:t>สินค้า </a:t>
            </a:r>
            <a:r>
              <a:rPr lang="en-US" altLang="en-US" sz="1350" b="1" dirty="0">
                <a:solidFill>
                  <a:schemeClr val="tx1"/>
                </a:solidFill>
                <a:latin typeface="Arial" panose="020B0604020202020204" pitchFamily="34" charset="0"/>
                <a:cs typeface="Angsana New" panose="02020603050405020304" pitchFamily="18" charset="-34"/>
              </a:rPr>
              <a:t>(product)</a:t>
            </a:r>
            <a:r>
              <a:rPr lang="en-US" altLang="en-US" sz="1350" dirty="0">
                <a:solidFill>
                  <a:schemeClr val="tx1"/>
                </a:solidFill>
                <a:latin typeface="Arial" panose="020B0604020202020204" pitchFamily="34" charset="0"/>
              </a:rPr>
              <a:t> and </a:t>
            </a:r>
            <a:r>
              <a:rPr lang="th-TH" altLang="en-US" sz="1350" b="1" dirty="0">
                <a:solidFill>
                  <a:schemeClr val="tx1"/>
                </a:solidFill>
                <a:latin typeface="Arial" panose="020B0604020202020204" pitchFamily="34" charset="0"/>
                <a:cs typeface="Angsana New" panose="02020603050405020304" pitchFamily="18" charset="-34"/>
              </a:rPr>
              <a:t>การทำงาน </a:t>
            </a:r>
            <a:r>
              <a:rPr lang="en-US" altLang="en-US" sz="1350" b="1" dirty="0">
                <a:solidFill>
                  <a:schemeClr val="tx1"/>
                </a:solidFill>
                <a:latin typeface="Arial" panose="020B0604020202020204" pitchFamily="34" charset="0"/>
                <a:cs typeface="Angsana New" panose="02020603050405020304" pitchFamily="18" charset="-34"/>
              </a:rPr>
              <a:t>(work process)</a:t>
            </a:r>
            <a:r>
              <a:rPr lang="en-US" altLang="en-US" sz="1350" dirty="0">
                <a:solidFill>
                  <a:schemeClr val="tx1"/>
                </a:solidFill>
                <a:latin typeface="Arial" panose="020B0604020202020204" pitchFamily="34" charset="0"/>
              </a:rPr>
              <a:t> appear the most often, showing their importance in logistics topics.</a:t>
            </a:r>
          </a:p>
          <a:p>
            <a:pPr marL="214313" indent="-214313" defTabSz="685800" eaLnBrk="0" fontAlgn="base" hangingPunct="0">
              <a:spcBef>
                <a:spcPct val="0"/>
              </a:spcBef>
              <a:spcAft>
                <a:spcPct val="0"/>
              </a:spcAft>
              <a:buClrTx/>
              <a:buFont typeface="Arial" panose="020B0604020202020204" pitchFamily="34" charset="0"/>
              <a:buChar char="•"/>
            </a:pPr>
            <a:r>
              <a:rPr lang="en-US" altLang="en-US" sz="1350" dirty="0">
                <a:solidFill>
                  <a:schemeClr val="tx1"/>
                </a:solidFill>
                <a:latin typeface="Arial" panose="020B0604020202020204" pitchFamily="34" charset="0"/>
              </a:rPr>
              <a:t>Other key words like </a:t>
            </a:r>
            <a:r>
              <a:rPr lang="th-TH" altLang="en-US" sz="1350" b="1" dirty="0">
                <a:solidFill>
                  <a:schemeClr val="tx1"/>
                </a:solidFill>
                <a:latin typeface="Arial" panose="020B0604020202020204" pitchFamily="34" charset="0"/>
                <a:cs typeface="Angsana New" panose="02020603050405020304" pitchFamily="18" charset="-34"/>
              </a:rPr>
              <a:t>ข้อมูล </a:t>
            </a:r>
            <a:r>
              <a:rPr lang="en-US" altLang="en-US" sz="1350" b="1" dirty="0">
                <a:solidFill>
                  <a:schemeClr val="tx1"/>
                </a:solidFill>
                <a:latin typeface="Arial" panose="020B0604020202020204" pitchFamily="34" charset="0"/>
                <a:cs typeface="Angsana New" panose="02020603050405020304" pitchFamily="18" charset="-34"/>
              </a:rPr>
              <a:t>(data)</a:t>
            </a:r>
            <a:r>
              <a:rPr lang="en-US" altLang="en-US" sz="1350" dirty="0">
                <a:solidFill>
                  <a:schemeClr val="tx1"/>
                </a:solidFill>
                <a:latin typeface="Arial" panose="020B0604020202020204" pitchFamily="34" charset="0"/>
              </a:rPr>
              <a:t>, </a:t>
            </a:r>
            <a:r>
              <a:rPr lang="th-TH" altLang="en-US" sz="1350" b="1" dirty="0">
                <a:solidFill>
                  <a:schemeClr val="tx1"/>
                </a:solidFill>
                <a:latin typeface="Arial" panose="020B0604020202020204" pitchFamily="34" charset="0"/>
                <a:cs typeface="Angsana New" panose="02020603050405020304" pitchFamily="18" charset="-34"/>
              </a:rPr>
              <a:t>คลังสินค้า </a:t>
            </a:r>
            <a:r>
              <a:rPr lang="en-US" altLang="en-US" sz="1350" b="1" dirty="0">
                <a:solidFill>
                  <a:schemeClr val="tx1"/>
                </a:solidFill>
                <a:latin typeface="Arial" panose="020B0604020202020204" pitchFamily="34" charset="0"/>
                <a:cs typeface="Angsana New" panose="02020603050405020304" pitchFamily="18" charset="-34"/>
              </a:rPr>
              <a:t>(warehouse)</a:t>
            </a:r>
            <a:r>
              <a:rPr lang="en-US" altLang="en-US" sz="1350" dirty="0">
                <a:solidFill>
                  <a:schemeClr val="tx1"/>
                </a:solidFill>
                <a:latin typeface="Arial" panose="020B0604020202020204" pitchFamily="34" charset="0"/>
              </a:rPr>
              <a:t>, and </a:t>
            </a:r>
            <a:r>
              <a:rPr lang="th-TH" altLang="en-US" sz="1350" b="1" dirty="0">
                <a:solidFill>
                  <a:schemeClr val="tx1"/>
                </a:solidFill>
                <a:latin typeface="Arial" panose="020B0604020202020204" pitchFamily="34" charset="0"/>
                <a:cs typeface="Angsana New" panose="02020603050405020304" pitchFamily="18" charset="-34"/>
              </a:rPr>
              <a:t>ปัญหา </a:t>
            </a:r>
            <a:r>
              <a:rPr lang="en-US" altLang="en-US" sz="1350" b="1" dirty="0">
                <a:solidFill>
                  <a:schemeClr val="tx1"/>
                </a:solidFill>
                <a:latin typeface="Arial" panose="020B0604020202020204" pitchFamily="34" charset="0"/>
                <a:cs typeface="Angsana New" panose="02020603050405020304" pitchFamily="18" charset="-34"/>
              </a:rPr>
              <a:t>(problem)</a:t>
            </a:r>
            <a:r>
              <a:rPr lang="en-US" altLang="en-US" sz="1350" dirty="0">
                <a:solidFill>
                  <a:schemeClr val="tx1"/>
                </a:solidFill>
                <a:latin typeface="Arial" panose="020B0604020202020204" pitchFamily="34" charset="0"/>
              </a:rPr>
              <a:t> reflect themes related to </a:t>
            </a:r>
            <a:r>
              <a:rPr lang="en-US" altLang="en-US" sz="1350" b="1" dirty="0">
                <a:solidFill>
                  <a:schemeClr val="tx1"/>
                </a:solidFill>
                <a:latin typeface="Arial" panose="020B0604020202020204" pitchFamily="34" charset="0"/>
              </a:rPr>
              <a:t>operations</a:t>
            </a:r>
            <a:r>
              <a:rPr lang="en-US" altLang="en-US" sz="1350" dirty="0">
                <a:solidFill>
                  <a:schemeClr val="tx1"/>
                </a:solidFill>
                <a:latin typeface="Arial" panose="020B0604020202020204" pitchFamily="34" charset="0"/>
              </a:rPr>
              <a:t>, </a:t>
            </a:r>
            <a:r>
              <a:rPr lang="en-US" altLang="en-US" sz="1350" b="1" dirty="0">
                <a:solidFill>
                  <a:schemeClr val="tx1"/>
                </a:solidFill>
                <a:latin typeface="Arial" panose="020B0604020202020204" pitchFamily="34" charset="0"/>
              </a:rPr>
              <a:t>data management</a:t>
            </a:r>
            <a:r>
              <a:rPr lang="en-US" altLang="en-US" sz="1350" dirty="0">
                <a:solidFill>
                  <a:schemeClr val="tx1"/>
                </a:solidFill>
                <a:latin typeface="Arial" panose="020B0604020202020204" pitchFamily="34" charset="0"/>
              </a:rPr>
              <a:t>, and </a:t>
            </a:r>
            <a:r>
              <a:rPr lang="en-US" altLang="en-US" sz="1350" b="1" dirty="0">
                <a:solidFill>
                  <a:schemeClr val="tx1"/>
                </a:solidFill>
                <a:latin typeface="Arial" panose="020B0604020202020204" pitchFamily="34" charset="0"/>
              </a:rPr>
              <a:t>issue resolution</a:t>
            </a:r>
            <a:r>
              <a:rPr lang="en-US" altLang="en-US" sz="1350" dirty="0">
                <a:solidFill>
                  <a:schemeClr val="tx1"/>
                </a:solidFill>
                <a:latin typeface="Arial" panose="020B0604020202020204" pitchFamily="34" charset="0"/>
              </a:rPr>
              <a:t>. </a:t>
            </a:r>
          </a:p>
        </p:txBody>
      </p:sp>
    </p:spTree>
    <p:extLst>
      <p:ext uri="{BB962C8B-B14F-4D97-AF65-F5344CB8AC3E}">
        <p14:creationId xmlns:p14="http://schemas.microsoft.com/office/powerpoint/2010/main" val="174081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ABDA5D-F888-1380-13EC-3E1E682DB4D4}"/>
              </a:ext>
            </a:extLst>
          </p:cNvPr>
          <p:cNvSpPr>
            <a:spLocks noGrp="1"/>
          </p:cNvSpPr>
          <p:nvPr>
            <p:ph type="body" sz="quarter" idx="10"/>
          </p:nvPr>
        </p:nvSpPr>
        <p:spPr/>
        <p:txBody>
          <a:bodyPr/>
          <a:lstStyle/>
          <a:p>
            <a:r>
              <a:rPr lang="en-US" dirty="0"/>
              <a:t>Importance Words</a:t>
            </a:r>
          </a:p>
        </p:txBody>
      </p:sp>
      <p:pic>
        <p:nvPicPr>
          <p:cNvPr id="4" name="Picture 3" descr="A graph of different colored bars&#10;&#10;Description automatically generated">
            <a:extLst>
              <a:ext uri="{FF2B5EF4-FFF2-40B4-BE49-F238E27FC236}">
                <a16:creationId xmlns:a16="http://schemas.microsoft.com/office/drawing/2014/main" id="{6B237C74-DB98-CD2B-32F5-151728DC2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227650"/>
            <a:ext cx="8572500" cy="2574634"/>
          </a:xfrm>
          <a:prstGeom prst="rect">
            <a:avLst/>
          </a:prstGeom>
        </p:spPr>
      </p:pic>
    </p:spTree>
    <p:extLst>
      <p:ext uri="{BB962C8B-B14F-4D97-AF65-F5344CB8AC3E}">
        <p14:creationId xmlns:p14="http://schemas.microsoft.com/office/powerpoint/2010/main" val="3123620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7939-6A0C-2452-557B-F3587881B750}"/>
              </a:ext>
            </a:extLst>
          </p:cNvPr>
          <p:cNvSpPr>
            <a:spLocks noGrp="1"/>
          </p:cNvSpPr>
          <p:nvPr>
            <p:ph type="title"/>
          </p:nvPr>
        </p:nvSpPr>
        <p:spPr/>
        <p:txBody>
          <a:bodyPr/>
          <a:lstStyle/>
          <a:p>
            <a:r>
              <a:rPr lang="en-US" dirty="0"/>
              <a:t> 	</a:t>
            </a:r>
          </a:p>
        </p:txBody>
      </p:sp>
      <p:pic>
        <p:nvPicPr>
          <p:cNvPr id="5" name="Content Placeholder 4" descr="A close up of a word&#10;&#10;Description automatically generated">
            <a:extLst>
              <a:ext uri="{FF2B5EF4-FFF2-40B4-BE49-F238E27FC236}">
                <a16:creationId xmlns:a16="http://schemas.microsoft.com/office/drawing/2014/main" id="{2744FAB7-E7E9-802F-25B9-D00CB9CE8C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333" y="413708"/>
            <a:ext cx="6188938" cy="4316085"/>
          </a:xfrm>
        </p:spPr>
      </p:pic>
    </p:spTree>
    <p:extLst>
      <p:ext uri="{BB962C8B-B14F-4D97-AF65-F5344CB8AC3E}">
        <p14:creationId xmlns:p14="http://schemas.microsoft.com/office/powerpoint/2010/main" val="25263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6" name="Google Shape;606;p31"/>
          <p:cNvSpPr txBox="1">
            <a:spLocks noGrp="1"/>
          </p:cNvSpPr>
          <p:nvPr>
            <p:ph type="title"/>
          </p:nvPr>
        </p:nvSpPr>
        <p:spPr>
          <a:xfrm>
            <a:off x="713150" y="2345307"/>
            <a:ext cx="4468450" cy="171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Introduction</a:t>
            </a:r>
          </a:p>
        </p:txBody>
      </p:sp>
      <p:sp>
        <p:nvSpPr>
          <p:cNvPr id="607" name="Google Shape;607;p31"/>
          <p:cNvSpPr txBox="1">
            <a:spLocks noGrp="1"/>
          </p:cNvSpPr>
          <p:nvPr>
            <p:ph type="title" idx="2"/>
          </p:nvPr>
        </p:nvSpPr>
        <p:spPr>
          <a:xfrm>
            <a:off x="713150" y="1154400"/>
            <a:ext cx="1223100" cy="8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028" name="Picture 4" descr="Logistics with AI to Enhance Efficiency and Precision">
            <a:extLst>
              <a:ext uri="{FF2B5EF4-FFF2-40B4-BE49-F238E27FC236}">
                <a16:creationId xmlns:a16="http://schemas.microsoft.com/office/drawing/2014/main" id="{C0B5763D-2AAB-2363-EC84-A7BFA277D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507" y="1341522"/>
            <a:ext cx="3453665" cy="2302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261C-EECD-0211-5E2B-AD12D845908A}"/>
              </a:ext>
            </a:extLst>
          </p:cNvPr>
          <p:cNvSpPr>
            <a:spLocks noGrp="1"/>
          </p:cNvSpPr>
          <p:nvPr>
            <p:ph type="title"/>
          </p:nvPr>
        </p:nvSpPr>
        <p:spPr/>
        <p:txBody>
          <a:bodyPr/>
          <a:lstStyle/>
          <a:p>
            <a:r>
              <a:rPr lang="en-US" dirty="0"/>
              <a:t>Classification Report</a:t>
            </a:r>
          </a:p>
        </p:txBody>
      </p:sp>
      <p:graphicFrame>
        <p:nvGraphicFramePr>
          <p:cNvPr id="9" name="Content Placeholder 8">
            <a:extLst>
              <a:ext uri="{FF2B5EF4-FFF2-40B4-BE49-F238E27FC236}">
                <a16:creationId xmlns:a16="http://schemas.microsoft.com/office/drawing/2014/main" id="{04FDC4A7-3017-70E1-AB1D-419FADE3F64A}"/>
              </a:ext>
            </a:extLst>
          </p:cNvPr>
          <p:cNvGraphicFramePr>
            <a:graphicFrameLocks noGrp="1"/>
          </p:cNvGraphicFramePr>
          <p:nvPr>
            <p:ph idx="1"/>
            <p:extLst>
              <p:ext uri="{D42A27DB-BD31-4B8C-83A1-F6EECF244321}">
                <p14:modId xmlns:p14="http://schemas.microsoft.com/office/powerpoint/2010/main" val="1117436497"/>
              </p:ext>
            </p:extLst>
          </p:nvPr>
        </p:nvGraphicFramePr>
        <p:xfrm>
          <a:off x="718851" y="1542734"/>
          <a:ext cx="7706693" cy="3100878"/>
        </p:xfrm>
        <a:graphic>
          <a:graphicData uri="http://schemas.openxmlformats.org/drawingml/2006/table">
            <a:tbl>
              <a:tblPr firstRow="1" bandRow="1">
                <a:tableStyleId>{5C22544A-7EE6-4342-B048-85BDC9FD1C3A}</a:tableStyleId>
              </a:tblPr>
              <a:tblGrid>
                <a:gridCol w="4260566">
                  <a:extLst>
                    <a:ext uri="{9D8B030D-6E8A-4147-A177-3AD203B41FA5}">
                      <a16:colId xmlns:a16="http://schemas.microsoft.com/office/drawing/2014/main" val="3686916029"/>
                    </a:ext>
                  </a:extLst>
                </a:gridCol>
                <a:gridCol w="1148709">
                  <a:extLst>
                    <a:ext uri="{9D8B030D-6E8A-4147-A177-3AD203B41FA5}">
                      <a16:colId xmlns:a16="http://schemas.microsoft.com/office/drawing/2014/main" val="2640342409"/>
                    </a:ext>
                  </a:extLst>
                </a:gridCol>
                <a:gridCol w="1148709">
                  <a:extLst>
                    <a:ext uri="{9D8B030D-6E8A-4147-A177-3AD203B41FA5}">
                      <a16:colId xmlns:a16="http://schemas.microsoft.com/office/drawing/2014/main" val="3557022178"/>
                    </a:ext>
                  </a:extLst>
                </a:gridCol>
                <a:gridCol w="1148709">
                  <a:extLst>
                    <a:ext uri="{9D8B030D-6E8A-4147-A177-3AD203B41FA5}">
                      <a16:colId xmlns:a16="http://schemas.microsoft.com/office/drawing/2014/main" val="2432978190"/>
                    </a:ext>
                  </a:extLst>
                </a:gridCol>
              </a:tblGrid>
              <a:tr h="344542">
                <a:tc>
                  <a:txBody>
                    <a:bodyPr/>
                    <a:lstStyle/>
                    <a:p>
                      <a:pPr algn="ctr"/>
                      <a:r>
                        <a:rPr lang="en-US" sz="1100" dirty="0">
                          <a:effectLst/>
                        </a:rPr>
                        <a:t>Category</a:t>
                      </a:r>
                    </a:p>
                  </a:txBody>
                  <a:tcPr marL="61913" marR="61913" marT="28575" marB="28575" anchor="ctr"/>
                </a:tc>
                <a:tc>
                  <a:txBody>
                    <a:bodyPr/>
                    <a:lstStyle/>
                    <a:p>
                      <a:pPr algn="ctr"/>
                      <a:r>
                        <a:rPr lang="en-US" sz="1100" dirty="0">
                          <a:effectLst/>
                        </a:rPr>
                        <a:t>Precision</a:t>
                      </a:r>
                    </a:p>
                  </a:txBody>
                  <a:tcPr marL="61913" marR="61913" marT="28575" marB="28575" anchor="ctr"/>
                </a:tc>
                <a:tc>
                  <a:txBody>
                    <a:bodyPr/>
                    <a:lstStyle/>
                    <a:p>
                      <a:pPr algn="ctr"/>
                      <a:r>
                        <a:rPr lang="en-US" sz="1100" dirty="0">
                          <a:effectLst/>
                        </a:rPr>
                        <a:t>Recall</a:t>
                      </a:r>
                    </a:p>
                  </a:txBody>
                  <a:tcPr marL="61913" marR="61913" marT="28575" marB="28575" anchor="ctr"/>
                </a:tc>
                <a:tc>
                  <a:txBody>
                    <a:bodyPr/>
                    <a:lstStyle/>
                    <a:p>
                      <a:pPr algn="ctr"/>
                      <a:r>
                        <a:rPr lang="en-US" sz="1100" dirty="0">
                          <a:effectLst/>
                        </a:rPr>
                        <a:t>F1-Score</a:t>
                      </a:r>
                    </a:p>
                  </a:txBody>
                  <a:tcPr marL="61913" marR="61913" marT="28575" marB="28575" anchor="ctr"/>
                </a:tc>
                <a:extLst>
                  <a:ext uri="{0D108BD9-81ED-4DB2-BD59-A6C34878D82A}">
                    <a16:rowId xmlns:a16="http://schemas.microsoft.com/office/drawing/2014/main" val="3952329447"/>
                  </a:ext>
                </a:extLst>
              </a:tr>
              <a:tr h="344542">
                <a:tc>
                  <a:txBody>
                    <a:bodyPr/>
                    <a:lstStyle/>
                    <a:p>
                      <a:r>
                        <a:rPr lang="en-US" sz="1100" dirty="0">
                          <a:effectLst/>
                        </a:rPr>
                        <a:t>After Sales Service</a:t>
                      </a:r>
                    </a:p>
                  </a:txBody>
                  <a:tcPr marL="61913" marR="61913" marT="28575" marB="28575" anchor="ctr">
                    <a:solidFill>
                      <a:srgbClr val="FE3C3C"/>
                    </a:solidFill>
                  </a:tcPr>
                </a:tc>
                <a:tc>
                  <a:txBody>
                    <a:bodyPr/>
                    <a:lstStyle/>
                    <a:p>
                      <a:pPr algn="ctr"/>
                      <a:r>
                        <a:rPr lang="en-US" sz="1100" dirty="0">
                          <a:effectLst/>
                        </a:rPr>
                        <a:t>0.5</a:t>
                      </a:r>
                    </a:p>
                  </a:txBody>
                  <a:tcPr marL="61913" marR="61913" marT="28575" marB="28575" anchor="ctr">
                    <a:solidFill>
                      <a:srgbClr val="FE3C3C"/>
                    </a:solidFill>
                  </a:tcPr>
                </a:tc>
                <a:tc>
                  <a:txBody>
                    <a:bodyPr/>
                    <a:lstStyle/>
                    <a:p>
                      <a:pPr algn="ctr"/>
                      <a:r>
                        <a:rPr lang="en-US" sz="1100" dirty="0">
                          <a:effectLst/>
                        </a:rPr>
                        <a:t>0.2</a:t>
                      </a:r>
                    </a:p>
                  </a:txBody>
                  <a:tcPr marL="61913" marR="61913" marT="28575" marB="28575" anchor="ctr">
                    <a:solidFill>
                      <a:srgbClr val="FE3C3C"/>
                    </a:solidFill>
                  </a:tcPr>
                </a:tc>
                <a:tc>
                  <a:txBody>
                    <a:bodyPr/>
                    <a:lstStyle/>
                    <a:p>
                      <a:pPr algn="ctr"/>
                      <a:r>
                        <a:rPr lang="en-US" sz="1100" dirty="0">
                          <a:effectLst/>
                        </a:rPr>
                        <a:t>0.29</a:t>
                      </a:r>
                    </a:p>
                  </a:txBody>
                  <a:tcPr marL="61913" marR="61913" marT="28575" marB="28575" anchor="ctr">
                    <a:solidFill>
                      <a:srgbClr val="FE3C3C"/>
                    </a:solidFill>
                  </a:tcPr>
                </a:tc>
                <a:extLst>
                  <a:ext uri="{0D108BD9-81ED-4DB2-BD59-A6C34878D82A}">
                    <a16:rowId xmlns:a16="http://schemas.microsoft.com/office/drawing/2014/main" val="3030747793"/>
                  </a:ext>
                </a:extLst>
              </a:tr>
              <a:tr h="344542">
                <a:tc>
                  <a:txBody>
                    <a:bodyPr/>
                    <a:lstStyle/>
                    <a:p>
                      <a:r>
                        <a:rPr lang="en-US" sz="1100" dirty="0">
                          <a:effectLst/>
                        </a:rPr>
                        <a:t>Demand Planning</a:t>
                      </a:r>
                    </a:p>
                  </a:txBody>
                  <a:tcPr marL="61913" marR="61913" marT="28575" marB="28575" anchor="ctr"/>
                </a:tc>
                <a:tc>
                  <a:txBody>
                    <a:bodyPr/>
                    <a:lstStyle/>
                    <a:p>
                      <a:pPr algn="ctr"/>
                      <a:r>
                        <a:rPr lang="en-US" sz="1100">
                          <a:effectLst/>
                        </a:rPr>
                        <a:t>0.56</a:t>
                      </a:r>
                    </a:p>
                  </a:txBody>
                  <a:tcPr marL="61913" marR="61913" marT="28575" marB="28575" anchor="ctr"/>
                </a:tc>
                <a:tc>
                  <a:txBody>
                    <a:bodyPr/>
                    <a:lstStyle/>
                    <a:p>
                      <a:pPr algn="ctr"/>
                      <a:r>
                        <a:rPr lang="en-US" sz="1100" dirty="0">
                          <a:effectLst/>
                        </a:rPr>
                        <a:t>0.71</a:t>
                      </a:r>
                    </a:p>
                  </a:txBody>
                  <a:tcPr marL="61913" marR="61913" marT="28575" marB="28575" anchor="ctr"/>
                </a:tc>
                <a:tc>
                  <a:txBody>
                    <a:bodyPr/>
                    <a:lstStyle/>
                    <a:p>
                      <a:pPr algn="ctr"/>
                      <a:r>
                        <a:rPr lang="en-US" sz="1100" dirty="0">
                          <a:effectLst/>
                        </a:rPr>
                        <a:t>0.62</a:t>
                      </a:r>
                    </a:p>
                  </a:txBody>
                  <a:tcPr marL="61913" marR="61913" marT="28575" marB="28575" anchor="ctr"/>
                </a:tc>
                <a:extLst>
                  <a:ext uri="{0D108BD9-81ED-4DB2-BD59-A6C34878D82A}">
                    <a16:rowId xmlns:a16="http://schemas.microsoft.com/office/drawing/2014/main" val="3593271845"/>
                  </a:ext>
                </a:extLst>
              </a:tr>
              <a:tr h="344542">
                <a:tc>
                  <a:txBody>
                    <a:bodyPr/>
                    <a:lstStyle/>
                    <a:p>
                      <a:r>
                        <a:rPr lang="en-US" sz="1100" dirty="0">
                          <a:effectLst/>
                        </a:rPr>
                        <a:t>Import-Export</a:t>
                      </a:r>
                    </a:p>
                  </a:txBody>
                  <a:tcPr marL="61913" marR="61913" marT="28575" marB="28575" anchor="ctr"/>
                </a:tc>
                <a:tc>
                  <a:txBody>
                    <a:bodyPr/>
                    <a:lstStyle/>
                    <a:p>
                      <a:pPr algn="ctr"/>
                      <a:r>
                        <a:rPr lang="en-US" sz="1100" dirty="0">
                          <a:effectLst/>
                        </a:rPr>
                        <a:t>0.79</a:t>
                      </a:r>
                    </a:p>
                  </a:txBody>
                  <a:tcPr marL="61913" marR="61913" marT="28575" marB="28575" anchor="ctr"/>
                </a:tc>
                <a:tc>
                  <a:txBody>
                    <a:bodyPr/>
                    <a:lstStyle/>
                    <a:p>
                      <a:pPr algn="ctr"/>
                      <a:r>
                        <a:rPr lang="en-US" sz="1100" dirty="0">
                          <a:effectLst/>
                        </a:rPr>
                        <a:t>0.92</a:t>
                      </a:r>
                    </a:p>
                  </a:txBody>
                  <a:tcPr marL="61913" marR="61913" marT="28575" marB="28575" anchor="ctr"/>
                </a:tc>
                <a:tc>
                  <a:txBody>
                    <a:bodyPr/>
                    <a:lstStyle/>
                    <a:p>
                      <a:pPr algn="ctr"/>
                      <a:r>
                        <a:rPr lang="en-US" sz="1100">
                          <a:effectLst/>
                        </a:rPr>
                        <a:t>0.85</a:t>
                      </a:r>
                    </a:p>
                  </a:txBody>
                  <a:tcPr marL="61913" marR="61913" marT="28575" marB="28575" anchor="ctr"/>
                </a:tc>
                <a:extLst>
                  <a:ext uri="{0D108BD9-81ED-4DB2-BD59-A6C34878D82A}">
                    <a16:rowId xmlns:a16="http://schemas.microsoft.com/office/drawing/2014/main" val="509326156"/>
                  </a:ext>
                </a:extLst>
              </a:tr>
              <a:tr h="344542">
                <a:tc>
                  <a:txBody>
                    <a:bodyPr/>
                    <a:lstStyle/>
                    <a:p>
                      <a:r>
                        <a:rPr lang="en-US" sz="1100" dirty="0">
                          <a:effectLst/>
                        </a:rPr>
                        <a:t>Warehouse and Inventory Management</a:t>
                      </a:r>
                    </a:p>
                  </a:txBody>
                  <a:tcPr marL="61913" marR="61913" marT="28575" marB="28575" anchor="ctr"/>
                </a:tc>
                <a:tc>
                  <a:txBody>
                    <a:bodyPr/>
                    <a:lstStyle/>
                    <a:p>
                      <a:pPr algn="ctr"/>
                      <a:r>
                        <a:rPr lang="en-US" sz="1100">
                          <a:effectLst/>
                        </a:rPr>
                        <a:t>0.76</a:t>
                      </a:r>
                    </a:p>
                  </a:txBody>
                  <a:tcPr marL="61913" marR="61913" marT="28575" marB="28575" anchor="ctr"/>
                </a:tc>
                <a:tc>
                  <a:txBody>
                    <a:bodyPr/>
                    <a:lstStyle/>
                    <a:p>
                      <a:pPr algn="ctr"/>
                      <a:r>
                        <a:rPr lang="en-US" sz="1100">
                          <a:effectLst/>
                        </a:rPr>
                        <a:t>0.84</a:t>
                      </a:r>
                    </a:p>
                  </a:txBody>
                  <a:tcPr marL="61913" marR="61913" marT="28575" marB="28575" anchor="ctr"/>
                </a:tc>
                <a:tc>
                  <a:txBody>
                    <a:bodyPr/>
                    <a:lstStyle/>
                    <a:p>
                      <a:pPr algn="ctr"/>
                      <a:r>
                        <a:rPr lang="en-US" sz="1100">
                          <a:effectLst/>
                        </a:rPr>
                        <a:t>0.8</a:t>
                      </a:r>
                    </a:p>
                  </a:txBody>
                  <a:tcPr marL="61913" marR="61913" marT="28575" marB="28575" anchor="ctr"/>
                </a:tc>
                <a:extLst>
                  <a:ext uri="{0D108BD9-81ED-4DB2-BD59-A6C34878D82A}">
                    <a16:rowId xmlns:a16="http://schemas.microsoft.com/office/drawing/2014/main" val="2761913789"/>
                  </a:ext>
                </a:extLst>
              </a:tr>
              <a:tr h="344542">
                <a:tc>
                  <a:txBody>
                    <a:bodyPr/>
                    <a:lstStyle/>
                    <a:p>
                      <a:r>
                        <a:rPr lang="en-US" sz="1100" dirty="0">
                          <a:effectLst/>
                        </a:rPr>
                        <a:t>Distribution and Transportation</a:t>
                      </a:r>
                    </a:p>
                  </a:txBody>
                  <a:tcPr marL="61913" marR="61913" marT="28575" marB="28575" anchor="ctr"/>
                </a:tc>
                <a:tc>
                  <a:txBody>
                    <a:bodyPr/>
                    <a:lstStyle/>
                    <a:p>
                      <a:pPr algn="ctr"/>
                      <a:r>
                        <a:rPr lang="en-US" sz="1100" dirty="0">
                          <a:effectLst/>
                        </a:rPr>
                        <a:t>0.68</a:t>
                      </a:r>
                    </a:p>
                  </a:txBody>
                  <a:tcPr marL="61913" marR="61913" marT="28575" marB="28575" anchor="ctr"/>
                </a:tc>
                <a:tc>
                  <a:txBody>
                    <a:bodyPr/>
                    <a:lstStyle/>
                    <a:p>
                      <a:pPr algn="ctr"/>
                      <a:r>
                        <a:rPr lang="en-US" sz="1100" dirty="0">
                          <a:effectLst/>
                        </a:rPr>
                        <a:t>0.71</a:t>
                      </a:r>
                    </a:p>
                  </a:txBody>
                  <a:tcPr marL="61913" marR="61913" marT="28575" marB="28575" anchor="ctr"/>
                </a:tc>
                <a:tc>
                  <a:txBody>
                    <a:bodyPr/>
                    <a:lstStyle/>
                    <a:p>
                      <a:pPr algn="ctr"/>
                      <a:r>
                        <a:rPr lang="en-US" sz="1100" dirty="0">
                          <a:effectLst/>
                        </a:rPr>
                        <a:t>0.7</a:t>
                      </a:r>
                    </a:p>
                  </a:txBody>
                  <a:tcPr marL="61913" marR="61913" marT="28575" marB="28575" anchor="ctr"/>
                </a:tc>
                <a:extLst>
                  <a:ext uri="{0D108BD9-81ED-4DB2-BD59-A6C34878D82A}">
                    <a16:rowId xmlns:a16="http://schemas.microsoft.com/office/drawing/2014/main" val="3393525058"/>
                  </a:ext>
                </a:extLst>
              </a:tr>
              <a:tr h="344542">
                <a:tc>
                  <a:txBody>
                    <a:bodyPr/>
                    <a:lstStyle/>
                    <a:p>
                      <a:r>
                        <a:rPr lang="en-US" sz="1100" dirty="0">
                          <a:effectLst/>
                        </a:rPr>
                        <a:t>Manufacturing and Production</a:t>
                      </a:r>
                    </a:p>
                  </a:txBody>
                  <a:tcPr marL="61913" marR="61913" marT="28575" marB="28575" anchor="ctr"/>
                </a:tc>
                <a:tc>
                  <a:txBody>
                    <a:bodyPr/>
                    <a:lstStyle/>
                    <a:p>
                      <a:pPr algn="ctr"/>
                      <a:r>
                        <a:rPr lang="en-US" sz="1100">
                          <a:effectLst/>
                        </a:rPr>
                        <a:t>0.67</a:t>
                      </a:r>
                    </a:p>
                  </a:txBody>
                  <a:tcPr marL="61913" marR="61913" marT="28575" marB="28575" anchor="ctr"/>
                </a:tc>
                <a:tc>
                  <a:txBody>
                    <a:bodyPr/>
                    <a:lstStyle/>
                    <a:p>
                      <a:pPr algn="ctr"/>
                      <a:r>
                        <a:rPr lang="en-US" sz="1100">
                          <a:effectLst/>
                        </a:rPr>
                        <a:t>0.44</a:t>
                      </a:r>
                    </a:p>
                  </a:txBody>
                  <a:tcPr marL="61913" marR="61913" marT="28575" marB="28575" anchor="ctr"/>
                </a:tc>
                <a:tc>
                  <a:txBody>
                    <a:bodyPr/>
                    <a:lstStyle/>
                    <a:p>
                      <a:pPr algn="ctr"/>
                      <a:r>
                        <a:rPr lang="en-US" sz="1100" dirty="0">
                          <a:effectLst/>
                        </a:rPr>
                        <a:t>0.53</a:t>
                      </a:r>
                    </a:p>
                  </a:txBody>
                  <a:tcPr marL="61913" marR="61913" marT="28575" marB="28575" anchor="ctr"/>
                </a:tc>
                <a:extLst>
                  <a:ext uri="{0D108BD9-81ED-4DB2-BD59-A6C34878D82A}">
                    <a16:rowId xmlns:a16="http://schemas.microsoft.com/office/drawing/2014/main" val="624061805"/>
                  </a:ext>
                </a:extLst>
              </a:tr>
              <a:tr h="344542">
                <a:tc>
                  <a:txBody>
                    <a:bodyPr/>
                    <a:lstStyle/>
                    <a:p>
                      <a:r>
                        <a:rPr lang="en-US" sz="1100" dirty="0">
                          <a:effectLst/>
                        </a:rPr>
                        <a:t>Others</a:t>
                      </a:r>
                    </a:p>
                  </a:txBody>
                  <a:tcPr marL="61913" marR="61913" marT="28575" marB="28575" anchor="ctr"/>
                </a:tc>
                <a:tc>
                  <a:txBody>
                    <a:bodyPr/>
                    <a:lstStyle/>
                    <a:p>
                      <a:pPr algn="ctr"/>
                      <a:r>
                        <a:rPr lang="en-US" sz="1100">
                          <a:effectLst/>
                        </a:rPr>
                        <a:t>0.5</a:t>
                      </a:r>
                    </a:p>
                  </a:txBody>
                  <a:tcPr marL="61913" marR="61913" marT="28575" marB="28575" anchor="ctr"/>
                </a:tc>
                <a:tc>
                  <a:txBody>
                    <a:bodyPr/>
                    <a:lstStyle/>
                    <a:p>
                      <a:pPr algn="ctr"/>
                      <a:r>
                        <a:rPr lang="en-US" sz="1100">
                          <a:effectLst/>
                        </a:rPr>
                        <a:t>0.38</a:t>
                      </a:r>
                    </a:p>
                  </a:txBody>
                  <a:tcPr marL="61913" marR="61913" marT="28575" marB="28575" anchor="ctr"/>
                </a:tc>
                <a:tc>
                  <a:txBody>
                    <a:bodyPr/>
                    <a:lstStyle/>
                    <a:p>
                      <a:pPr algn="ctr"/>
                      <a:r>
                        <a:rPr lang="en-US" sz="1100">
                          <a:effectLst/>
                        </a:rPr>
                        <a:t>0.43</a:t>
                      </a:r>
                    </a:p>
                  </a:txBody>
                  <a:tcPr marL="61913" marR="61913" marT="28575" marB="28575" anchor="ctr"/>
                </a:tc>
                <a:extLst>
                  <a:ext uri="{0D108BD9-81ED-4DB2-BD59-A6C34878D82A}">
                    <a16:rowId xmlns:a16="http://schemas.microsoft.com/office/drawing/2014/main" val="2449497651"/>
                  </a:ext>
                </a:extLst>
              </a:tr>
              <a:tr h="344542">
                <a:tc>
                  <a:txBody>
                    <a:bodyPr/>
                    <a:lstStyle/>
                    <a:p>
                      <a:r>
                        <a:rPr lang="en-US" sz="1100" dirty="0">
                          <a:effectLst/>
                        </a:rPr>
                        <a:t>Procurement and Sourcing</a:t>
                      </a:r>
                    </a:p>
                  </a:txBody>
                  <a:tcPr marL="61913" marR="61913" marT="28575" marB="28575" anchor="ctr">
                    <a:solidFill>
                      <a:srgbClr val="10CF9B"/>
                    </a:solidFill>
                  </a:tcPr>
                </a:tc>
                <a:tc>
                  <a:txBody>
                    <a:bodyPr/>
                    <a:lstStyle/>
                    <a:p>
                      <a:pPr algn="ctr"/>
                      <a:r>
                        <a:rPr lang="en-US" sz="1100" dirty="0">
                          <a:effectLst/>
                        </a:rPr>
                        <a:t>0.89</a:t>
                      </a:r>
                    </a:p>
                  </a:txBody>
                  <a:tcPr marL="61913" marR="61913" marT="28575" marB="28575" anchor="ctr">
                    <a:solidFill>
                      <a:schemeClr val="accent4"/>
                    </a:solidFill>
                  </a:tcPr>
                </a:tc>
                <a:tc>
                  <a:txBody>
                    <a:bodyPr/>
                    <a:lstStyle/>
                    <a:p>
                      <a:pPr algn="ctr"/>
                      <a:r>
                        <a:rPr lang="en-US" sz="1100" dirty="0">
                          <a:effectLst/>
                        </a:rPr>
                        <a:t>0.89</a:t>
                      </a:r>
                    </a:p>
                  </a:txBody>
                  <a:tcPr marL="61913" marR="61913" marT="28575" marB="28575" anchor="ctr">
                    <a:solidFill>
                      <a:srgbClr val="10CF9B"/>
                    </a:solidFill>
                  </a:tcPr>
                </a:tc>
                <a:tc>
                  <a:txBody>
                    <a:bodyPr/>
                    <a:lstStyle/>
                    <a:p>
                      <a:pPr algn="ctr"/>
                      <a:r>
                        <a:rPr lang="en-US" sz="1100" dirty="0">
                          <a:effectLst/>
                        </a:rPr>
                        <a:t>0.89</a:t>
                      </a:r>
                    </a:p>
                  </a:txBody>
                  <a:tcPr marL="61913" marR="61913" marT="28575" marB="28575" anchor="ctr">
                    <a:solidFill>
                      <a:srgbClr val="10CF9B"/>
                    </a:solidFill>
                  </a:tcPr>
                </a:tc>
                <a:extLst>
                  <a:ext uri="{0D108BD9-81ED-4DB2-BD59-A6C34878D82A}">
                    <a16:rowId xmlns:a16="http://schemas.microsoft.com/office/drawing/2014/main" val="1422990009"/>
                  </a:ext>
                </a:extLst>
              </a:tr>
            </a:tbl>
          </a:graphicData>
        </a:graphic>
      </p:graphicFrame>
    </p:spTree>
    <p:extLst>
      <p:ext uri="{BB962C8B-B14F-4D97-AF65-F5344CB8AC3E}">
        <p14:creationId xmlns:p14="http://schemas.microsoft.com/office/powerpoint/2010/main" val="339920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AAEBD14-C343-ED58-BDDC-ADF134AAD96F}"/>
              </a:ext>
            </a:extLst>
          </p:cNvPr>
          <p:cNvSpPr>
            <a:spLocks noGrp="1"/>
          </p:cNvSpPr>
          <p:nvPr>
            <p:ph type="title"/>
          </p:nvPr>
        </p:nvSpPr>
        <p:spPr>
          <a:xfrm>
            <a:off x="720000" y="445025"/>
            <a:ext cx="7418984" cy="572700"/>
          </a:xfrm>
        </p:spPr>
        <p:txBody>
          <a:bodyPr/>
          <a:lstStyle/>
          <a:p>
            <a:r>
              <a:rPr lang="en-US" dirty="0"/>
              <a:t>Do you ever struggle with finding documents?</a:t>
            </a:r>
            <a:br>
              <a:rPr lang="en-US" dirty="0"/>
            </a:br>
            <a:endParaRPr lang="en-US" dirty="0"/>
          </a:p>
        </p:txBody>
      </p:sp>
      <p:grpSp>
        <p:nvGrpSpPr>
          <p:cNvPr id="21" name="Group 20">
            <a:extLst>
              <a:ext uri="{FF2B5EF4-FFF2-40B4-BE49-F238E27FC236}">
                <a16:creationId xmlns:a16="http://schemas.microsoft.com/office/drawing/2014/main" id="{15BD70CA-16F3-6247-A50D-0849A14BA543}"/>
              </a:ext>
            </a:extLst>
          </p:cNvPr>
          <p:cNvGrpSpPr/>
          <p:nvPr/>
        </p:nvGrpSpPr>
        <p:grpSpPr>
          <a:xfrm>
            <a:off x="3080539" y="1547277"/>
            <a:ext cx="3295547" cy="3327803"/>
            <a:chOff x="1038204" y="2431606"/>
            <a:chExt cx="2739607" cy="2766422"/>
          </a:xfrm>
        </p:grpSpPr>
        <p:pic>
          <p:nvPicPr>
            <p:cNvPr id="22" name="Picture 2" descr="Free Vectors | piles of documents and books">
              <a:extLst>
                <a:ext uri="{FF2B5EF4-FFF2-40B4-BE49-F238E27FC236}">
                  <a16:creationId xmlns:a16="http://schemas.microsoft.com/office/drawing/2014/main" id="{3AF78522-49A2-5F8B-2E6D-74AC71378F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811" r="89868">
                          <a14:foregroundMark x1="76652" y1="49118" x2="72026" y2="64706"/>
                          <a14:foregroundMark x1="75110" y1="68824" x2="57930" y2="80882"/>
                          <a14:foregroundMark x1="31057" y1="14706" x2="24449" y2="17059"/>
                          <a14:foregroundMark x1="8811" y1="49706" x2="8811" y2="4970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940666" y="3822192"/>
              <a:ext cx="1837145" cy="13758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Premium Vector | Young man with tattoo surrounded by a question mark Flat  style cartoon vector illustration">
              <a:extLst>
                <a:ext uri="{FF2B5EF4-FFF2-40B4-BE49-F238E27FC236}">
                  <a16:creationId xmlns:a16="http://schemas.microsoft.com/office/drawing/2014/main" id="{0AE79F70-1B49-B96F-06B3-784FF6F762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8218" y1="20607" x2="67416" y2="20767"/>
                          <a14:foregroundMark x1="64848" y1="27316" x2="64848" y2="27316"/>
                          <a14:foregroundMark x1="79454" y1="36262" x2="78973" y2="36262"/>
                          <a14:foregroundMark x1="72231" y1="42332" x2="72231" y2="42332"/>
                          <a14:foregroundMark x1="25201" y1="37380" x2="25201" y2="37380"/>
                          <a14:foregroundMark x1="26485" y1="41693" x2="26485" y2="41693"/>
                          <a14:backgroundMark x1="65650" y1="34185" x2="65650" y2="40256"/>
                        </a14:backgroundRemoval>
                      </a14:imgEffect>
                    </a14:imgLayer>
                  </a14:imgProps>
                </a:ext>
                <a:ext uri="{28A0092B-C50C-407E-A947-70E740481C1C}">
                  <a14:useLocalDpi xmlns:a14="http://schemas.microsoft.com/office/drawing/2010/main" val="0"/>
                </a:ext>
              </a:extLst>
            </a:blip>
            <a:srcRect/>
            <a:stretch>
              <a:fillRect/>
            </a:stretch>
          </p:blipFill>
          <p:spPr bwMode="auto">
            <a:xfrm>
              <a:off x="1038204" y="2431606"/>
              <a:ext cx="1985228" cy="19947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1141415-F4E2-2E64-6EE4-ADC9C5DA767F}"/>
              </a:ext>
            </a:extLst>
          </p:cNvPr>
          <p:cNvSpPr txBox="1"/>
          <p:nvPr/>
        </p:nvSpPr>
        <p:spPr>
          <a:xfrm>
            <a:off x="4975654" y="1547277"/>
            <a:ext cx="1507524" cy="655915"/>
          </a:xfrm>
          <a:prstGeom prst="cloudCallout">
            <a:avLst>
              <a:gd name="adj1" fmla="val -76090"/>
              <a:gd name="adj2" fmla="val 76315"/>
            </a:avLst>
          </a:prstGeom>
          <a:noFill/>
          <a:ln>
            <a:solidFill>
              <a:srgbClr val="17253F"/>
            </a:solidFill>
          </a:ln>
        </p:spPr>
        <p:txBody>
          <a:bodyPr wrap="square">
            <a:spAutoFit/>
          </a:bodyPr>
          <a:lstStyle/>
          <a:p>
            <a:pPr algn="ctr"/>
            <a:r>
              <a:rPr lang="en-US" sz="1100" dirty="0">
                <a:solidFill>
                  <a:srgbClr val="17253F"/>
                </a:solidFill>
                <a:latin typeface="Fira Sans" panose="020B0503050000020004" pitchFamily="34" charset="0"/>
              </a:rPr>
              <a:t>where is the document?</a:t>
            </a:r>
          </a:p>
        </p:txBody>
      </p:sp>
    </p:spTree>
    <p:extLst>
      <p:ext uri="{BB962C8B-B14F-4D97-AF65-F5344CB8AC3E}">
        <p14:creationId xmlns:p14="http://schemas.microsoft.com/office/powerpoint/2010/main" val="167818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33A9-FCBA-FE44-233C-0EEB42ED78D9}"/>
              </a:ext>
            </a:extLst>
          </p:cNvPr>
          <p:cNvSpPr>
            <a:spLocks noGrp="1"/>
          </p:cNvSpPr>
          <p:nvPr>
            <p:ph type="title"/>
          </p:nvPr>
        </p:nvSpPr>
        <p:spPr/>
        <p:txBody>
          <a:bodyPr/>
          <a:lstStyle/>
          <a:p>
            <a:r>
              <a:rPr lang="en-US" dirty="0"/>
              <a:t>Life is better when...</a:t>
            </a:r>
          </a:p>
        </p:txBody>
      </p:sp>
      <p:pic>
        <p:nvPicPr>
          <p:cNvPr id="1026" name="Picture 2" descr="Happy Working Person Vectors &amp; Illustrations for Free Download | Freepik">
            <a:extLst>
              <a:ext uri="{FF2B5EF4-FFF2-40B4-BE49-F238E27FC236}">
                <a16:creationId xmlns:a16="http://schemas.microsoft.com/office/drawing/2014/main" id="{3A427C48-CA5C-302E-7BF0-6EA7D1F2347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85" b="89617" l="3994" r="95687">
                        <a14:foregroundMark x1="7987" y1="17891" x2="10064" y2="30990"/>
                        <a14:foregroundMark x1="4313" y1="16933" x2="4633" y2="16454"/>
                        <a14:foregroundMark x1="25559" y1="73323" x2="26997" y2="72045"/>
                        <a14:foregroundMark x1="24441" y1="69968" x2="27796" y2="73003"/>
                        <a14:foregroundMark x1="23003" y1="70288" x2="23003" y2="71086"/>
                        <a14:foregroundMark x1="23802" y1="74760" x2="27157" y2="75080"/>
                        <a14:foregroundMark x1="28115" y1="74441" x2="27796" y2="75080"/>
                        <a14:foregroundMark x1="61342" y1="65016" x2="61342" y2="65016"/>
                        <a14:foregroundMark x1="76997" y1="36901" x2="80671" y2="35783"/>
                        <a14:foregroundMark x1="87540" y1="63099" x2="87540" y2="63099"/>
                        <a14:foregroundMark x1="95208" y1="56230" x2="95208" y2="56230"/>
                        <a14:foregroundMark x1="95687" y1="55431" x2="93770" y2="57668"/>
                        <a14:foregroundMark x1="77157" y1="65974" x2="76358" y2="6325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828310" y="1558689"/>
            <a:ext cx="3139786" cy="31397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File types icon set Formats and labels document symbol  Sign page vector">
            <a:extLst>
              <a:ext uri="{FF2B5EF4-FFF2-40B4-BE49-F238E27FC236}">
                <a16:creationId xmlns:a16="http://schemas.microsoft.com/office/drawing/2014/main" id="{953C2106-30FB-9925-1748-C01608C5B78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609" b="89946" l="7668" r="91054">
                        <a14:foregroundMark x1="12939" y1="14946" x2="17093" y2="36413"/>
                        <a14:foregroundMark x1="38658" y1="9239" x2="39936" y2="33967"/>
                        <a14:foregroundMark x1="61821" y1="11141" x2="65176" y2="36413"/>
                        <a14:foregroundMark x1="61182" y1="7880" x2="63419" y2="8152"/>
                        <a14:foregroundMark x1="65495" y1="13587" x2="66613" y2="15489"/>
                        <a14:foregroundMark x1="34984" y1="12228" x2="35783" y2="32065"/>
                        <a14:foregroundMark x1="35144" y1="39674" x2="44249" y2="37500"/>
                        <a14:foregroundMark x1="44249" y1="37500" x2="44888" y2="18750"/>
                        <a14:foregroundMark x1="44888" y1="18750" x2="42492" y2="11685"/>
                        <a14:foregroundMark x1="82109" y1="10326" x2="90256" y2="33424"/>
                        <a14:foregroundMark x1="90256" y1="33424" x2="89776" y2="38043"/>
                        <a14:foregroundMark x1="80990" y1="66033" x2="86422" y2="86957"/>
                        <a14:foregroundMark x1="57987" y1="65217" x2="58786" y2="86685"/>
                        <a14:foregroundMark x1="58786" y1="86685" x2="58946" y2="87228"/>
                        <a14:foregroundMark x1="58946" y1="86957" x2="58946" y2="86957"/>
                        <a14:foregroundMark x1="59105" y1="86957" x2="62620" y2="85054"/>
                        <a14:foregroundMark x1="82907" y1="62772" x2="88498" y2="69837"/>
                        <a14:foregroundMark x1="88498" y1="71196" x2="88179" y2="76902"/>
                        <a14:foregroundMark x1="88019" y1="80435" x2="87540" y2="80435"/>
                        <a14:foregroundMark x1="89776" y1="79076" x2="89936" y2="82337"/>
                        <a14:foregroundMark x1="89936" y1="72011" x2="84665" y2="60598"/>
                        <a14:foregroundMark x1="84665" y1="60598" x2="79073" y2="72011"/>
                        <a14:foregroundMark x1="79073" y1="72011" x2="80511" y2="86957"/>
                        <a14:foregroundMark x1="80511" y1="86957" x2="89297" y2="87772"/>
                        <a14:foregroundMark x1="89297" y1="87772" x2="91214" y2="69837"/>
                        <a14:foregroundMark x1="91214" y1="69837" x2="90735" y2="65217"/>
                        <a14:foregroundMark x1="90256" y1="13587" x2="87859" y2="8967"/>
                        <a14:foregroundMark x1="9105" y1="58424" x2="7668" y2="83967"/>
                        <a14:foregroundMark x1="7668" y1="83967" x2="18371" y2="83152"/>
                        <a14:foregroundMark x1="18371" y1="83152" x2="19968" y2="67663"/>
                        <a14:foregroundMark x1="19968" y1="67663" x2="13099" y2="59783"/>
                        <a14:foregroundMark x1="8786" y1="90217" x2="19010" y2="88043"/>
                        <a14:foregroundMark x1="19010" y1="88043" x2="19649" y2="75000"/>
                        <a14:foregroundMark x1="33227" y1="62500" x2="41214" y2="87500"/>
                        <a14:foregroundMark x1="41214" y1="87500" x2="38658" y2="70109"/>
                        <a14:foregroundMark x1="38658" y1="70109" x2="43770" y2="68207"/>
                        <a14:foregroundMark x1="65335" y1="62500" x2="66773" y2="65489"/>
                        <a14:foregroundMark x1="82588" y1="9239" x2="81310" y2="29891"/>
                        <a14:foregroundMark x1="81310" y1="29891" x2="90096" y2="38587"/>
                        <a14:foregroundMark x1="90096" y1="38587" x2="91054" y2="37772"/>
                        <a14:foregroundMark x1="19489" y1="12772" x2="16613" y2="13859"/>
                        <a14:foregroundMark x1="11502" y1="76087" x2="13419" y2="82880"/>
                        <a14:foregroundMark x1="41054" y1="63043" x2="44089" y2="68750"/>
                        <a14:foregroundMark x1="36581" y1="25543" x2="37061" y2="37500"/>
                      </a14:backgroundRemoval>
                    </a14:imgEffect>
                  </a14:imgLayer>
                </a14:imgProps>
              </a:ext>
              <a:ext uri="{28A0092B-C50C-407E-A947-70E740481C1C}">
                <a14:useLocalDpi xmlns:a14="http://schemas.microsoft.com/office/drawing/2010/main" val="0"/>
              </a:ext>
            </a:extLst>
          </a:blip>
          <a:srcRect/>
          <a:stretch>
            <a:fillRect/>
          </a:stretch>
        </p:blipFill>
        <p:spPr bwMode="auto">
          <a:xfrm>
            <a:off x="1175904" y="1653033"/>
            <a:ext cx="2611581" cy="15352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 Folder Labels: Over 36,173 Royalty-Free Licensable Stock Illustrations  &amp; Drawings | Shutterstock">
            <a:extLst>
              <a:ext uri="{FF2B5EF4-FFF2-40B4-BE49-F238E27FC236}">
                <a16:creationId xmlns:a16="http://schemas.microsoft.com/office/drawing/2014/main" id="{51309210-640F-B64A-0626-7C5E88CA224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6208" r="95682">
                        <a14:foregroundMark x1="9447" y1="36071" x2="19298" y2="60714"/>
                        <a14:foregroundMark x1="6208" y1="29286" x2="16869" y2="31071"/>
                        <a14:foregroundMark x1="16869" y1="31071" x2="17949" y2="33214"/>
                        <a14:foregroundMark x1="56950" y1="29643" x2="64103" y2="53214"/>
                        <a14:foregroundMark x1="68286" y1="32143" x2="64642" y2="47857"/>
                        <a14:foregroundMark x1="64642" y1="47857" x2="59244" y2="59643"/>
                        <a14:foregroundMark x1="55870" y1="28929" x2="69906" y2="32143"/>
                        <a14:foregroundMark x1="69906" y1="32143" x2="66397" y2="33214"/>
                        <a14:foregroundMark x1="80567" y1="30357" x2="87179" y2="42500"/>
                        <a14:foregroundMark x1="87179" y1="42500" x2="88934" y2="57143"/>
                        <a14:foregroundMark x1="92848" y1="33929" x2="84750" y2="56071"/>
                        <a14:foregroundMark x1="84750" y1="56071" x2="92173" y2="47500"/>
                        <a14:foregroundMark x1="92173" y1="47500" x2="89204" y2="30714"/>
                        <a14:foregroundMark x1="89204" y1="30714" x2="80972" y2="45714"/>
                        <a14:foregroundMark x1="80972" y1="45714" x2="91498" y2="47857"/>
                        <a14:foregroundMark x1="91498" y1="47857" x2="91768" y2="44643"/>
                        <a14:foregroundMark x1="94467" y1="33929" x2="92038" y2="55714"/>
                        <a14:foregroundMark x1="92038" y1="55714" x2="89069" y2="60714"/>
                        <a14:foregroundMark x1="95682" y1="31429" x2="95277" y2="57857"/>
                        <a14:foregroundMark x1="56275" y1="36786" x2="58704" y2="58214"/>
                        <a14:foregroundMark x1="58704" y1="58214" x2="66667" y2="50357"/>
                        <a14:foregroundMark x1="66667" y1="50357" x2="69096" y2="35714"/>
                        <a14:foregroundMark x1="54656" y1="47143" x2="59649" y2="59286"/>
                        <a14:foregroundMark x1="59649" y1="59286" x2="66397" y2="59643"/>
                        <a14:foregroundMark x1="66397" y1="59643" x2="69771" y2="41786"/>
                        <a14:foregroundMark x1="18354" y1="32857" x2="19433" y2="60357"/>
                        <a14:foregroundMark x1="19433" y1="60357" x2="6613" y2="57857"/>
                        <a14:foregroundMark x1="6613" y1="57857" x2="13090" y2="42857"/>
                        <a14:foregroundMark x1="13090" y1="42857" x2="19433" y2="41429"/>
                      </a14:backgroundRemoval>
                    </a14:imgEffect>
                  </a14:imgLayer>
                </a14:imgProps>
              </a:ext>
              <a:ext uri="{28A0092B-C50C-407E-A947-70E740481C1C}">
                <a14:useLocalDpi xmlns:a14="http://schemas.microsoft.com/office/drawing/2010/main" val="0"/>
              </a:ext>
            </a:extLst>
          </a:blip>
          <a:srcRect/>
          <a:stretch>
            <a:fillRect/>
          </a:stretch>
        </p:blipFill>
        <p:spPr bwMode="auto">
          <a:xfrm>
            <a:off x="1175904" y="3324819"/>
            <a:ext cx="2639892" cy="99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10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51A3-1D74-BBFA-56F5-A10965E96184}"/>
              </a:ext>
            </a:extLst>
          </p:cNvPr>
          <p:cNvSpPr>
            <a:spLocks noGrp="1"/>
          </p:cNvSpPr>
          <p:nvPr>
            <p:ph type="title"/>
          </p:nvPr>
        </p:nvSpPr>
        <p:spPr/>
        <p:txBody>
          <a:bodyPr/>
          <a:lstStyle/>
          <a:p>
            <a:r>
              <a:rPr lang="en-US" dirty="0"/>
              <a:t>Problem Statement</a:t>
            </a:r>
            <a:br>
              <a:rPr lang="en-US" dirty="0"/>
            </a:br>
            <a:endParaRPr lang="en-US" dirty="0"/>
          </a:p>
        </p:txBody>
      </p:sp>
      <p:sp>
        <p:nvSpPr>
          <p:cNvPr id="3" name="Text Placeholder 2">
            <a:extLst>
              <a:ext uri="{FF2B5EF4-FFF2-40B4-BE49-F238E27FC236}">
                <a16:creationId xmlns:a16="http://schemas.microsoft.com/office/drawing/2014/main" id="{E19A4B14-F754-61A1-6504-A70573BCDED0}"/>
              </a:ext>
            </a:extLst>
          </p:cNvPr>
          <p:cNvSpPr>
            <a:spLocks noGrp="1"/>
          </p:cNvSpPr>
          <p:nvPr>
            <p:ph type="body" idx="1"/>
          </p:nvPr>
        </p:nvSpPr>
        <p:spPr>
          <a:xfrm>
            <a:off x="934731" y="2276368"/>
            <a:ext cx="7274538" cy="1446550"/>
          </a:xfrm>
        </p:spPr>
        <p:txBody>
          <a:bodyPr/>
          <a:lstStyle/>
          <a:p>
            <a:pPr marL="152400" indent="0" algn="ctr">
              <a:buNone/>
            </a:pPr>
            <a:r>
              <a:rPr lang="en-US" sz="1800" dirty="0">
                <a:latin typeface="Fira Sans" panose="020B0503050000020004" pitchFamily="34" charset="0"/>
                <a:cs typeface="Sora" panose="020B0604020202020204" charset="0"/>
              </a:rPr>
              <a:t>Students face significant difficulty in finding literature reviews or research papers from their seniors, as there is no categorization of research work, and all papers are stored in a single folder.</a:t>
            </a:r>
          </a:p>
        </p:txBody>
      </p:sp>
      <p:sp>
        <p:nvSpPr>
          <p:cNvPr id="4" name="TextBox 3">
            <a:extLst>
              <a:ext uri="{FF2B5EF4-FFF2-40B4-BE49-F238E27FC236}">
                <a16:creationId xmlns:a16="http://schemas.microsoft.com/office/drawing/2014/main" id="{C2015D87-3268-5756-6973-51CFCCCC604E}"/>
              </a:ext>
            </a:extLst>
          </p:cNvPr>
          <p:cNvSpPr txBox="1"/>
          <p:nvPr/>
        </p:nvSpPr>
        <p:spPr>
          <a:xfrm>
            <a:off x="517210" y="1612035"/>
            <a:ext cx="993865" cy="1107996"/>
          </a:xfrm>
          <a:prstGeom prst="rect">
            <a:avLst/>
          </a:prstGeom>
          <a:noFill/>
        </p:spPr>
        <p:txBody>
          <a:bodyPr wrap="square" rtlCol="0">
            <a:spAutoFit/>
          </a:bodyPr>
          <a:lstStyle/>
          <a:p>
            <a:pPr algn="ctr"/>
            <a:r>
              <a:rPr lang="en-US" altLang="ko-KR" sz="6600" b="1" dirty="0">
                <a:solidFill>
                  <a:srgbClr val="347C8B"/>
                </a:solidFill>
                <a:latin typeface="Arial" pitchFamily="34" charset="0"/>
                <a:cs typeface="Arial" pitchFamily="34" charset="0"/>
              </a:rPr>
              <a:t>“</a:t>
            </a:r>
            <a:endParaRPr lang="ko-KR" altLang="en-US" sz="6600" b="1" dirty="0">
              <a:solidFill>
                <a:srgbClr val="347C8B"/>
              </a:solidFill>
              <a:latin typeface="Arial" pitchFamily="34" charset="0"/>
              <a:cs typeface="Arial" pitchFamily="34" charset="0"/>
            </a:endParaRPr>
          </a:p>
        </p:txBody>
      </p:sp>
      <p:sp>
        <p:nvSpPr>
          <p:cNvPr id="5" name="TextBox 4">
            <a:extLst>
              <a:ext uri="{FF2B5EF4-FFF2-40B4-BE49-F238E27FC236}">
                <a16:creationId xmlns:a16="http://schemas.microsoft.com/office/drawing/2014/main" id="{59444E19-2EF3-A9E4-9EDA-4FCBF2A081E6}"/>
              </a:ext>
            </a:extLst>
          </p:cNvPr>
          <p:cNvSpPr txBox="1"/>
          <p:nvPr/>
        </p:nvSpPr>
        <p:spPr>
          <a:xfrm rot="10800000">
            <a:off x="7632925" y="2614922"/>
            <a:ext cx="993865" cy="1107996"/>
          </a:xfrm>
          <a:prstGeom prst="rect">
            <a:avLst/>
          </a:prstGeom>
          <a:noFill/>
        </p:spPr>
        <p:txBody>
          <a:bodyPr wrap="square" rtlCol="0">
            <a:spAutoFit/>
          </a:bodyPr>
          <a:lstStyle/>
          <a:p>
            <a:pPr algn="ctr"/>
            <a:r>
              <a:rPr lang="en-US" altLang="ko-KR" sz="6600" b="1" dirty="0">
                <a:solidFill>
                  <a:srgbClr val="347C8B"/>
                </a:solidFill>
                <a:latin typeface="Arial" pitchFamily="34" charset="0"/>
                <a:cs typeface="Arial" pitchFamily="34" charset="0"/>
              </a:rPr>
              <a:t>“</a:t>
            </a:r>
            <a:endParaRPr lang="ko-KR" altLang="en-US" sz="6600" b="1" dirty="0">
              <a:solidFill>
                <a:srgbClr val="347C8B"/>
              </a:solidFill>
              <a:latin typeface="Arial" pitchFamily="34" charset="0"/>
              <a:cs typeface="Arial" pitchFamily="34" charset="0"/>
            </a:endParaRPr>
          </a:p>
        </p:txBody>
      </p:sp>
    </p:spTree>
    <p:extLst>
      <p:ext uri="{BB962C8B-B14F-4D97-AF65-F5344CB8AC3E}">
        <p14:creationId xmlns:p14="http://schemas.microsoft.com/office/powerpoint/2010/main" val="544117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250;p34">
            <a:extLst>
              <a:ext uri="{FF2B5EF4-FFF2-40B4-BE49-F238E27FC236}">
                <a16:creationId xmlns:a16="http://schemas.microsoft.com/office/drawing/2014/main" id="{661FD80C-2088-91FC-FF48-56FEFBCF5865}"/>
              </a:ext>
            </a:extLst>
          </p:cNvPr>
          <p:cNvSpPr/>
          <p:nvPr/>
        </p:nvSpPr>
        <p:spPr>
          <a:xfrm>
            <a:off x="1568188" y="3503010"/>
            <a:ext cx="1188720" cy="15175"/>
          </a:xfrm>
          <a:custGeom>
            <a:avLst/>
            <a:gdLst/>
            <a:ahLst/>
            <a:cxnLst/>
            <a:rect l="l" t="t" r="r" b="b"/>
            <a:pathLst>
              <a:path w="15881" h="1" fill="none" extrusionOk="0">
                <a:moveTo>
                  <a:pt x="1" y="0"/>
                </a:moveTo>
                <a:lnTo>
                  <a:pt x="15881"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1;p34">
            <a:extLst>
              <a:ext uri="{FF2B5EF4-FFF2-40B4-BE49-F238E27FC236}">
                <a16:creationId xmlns:a16="http://schemas.microsoft.com/office/drawing/2014/main" id="{B451F280-4B59-EB84-37E7-74506C28DF6E}"/>
              </a:ext>
            </a:extLst>
          </p:cNvPr>
          <p:cNvSpPr txBox="1"/>
          <p:nvPr/>
        </p:nvSpPr>
        <p:spPr>
          <a:xfrm>
            <a:off x="7222446" y="4159487"/>
            <a:ext cx="1344300" cy="201300"/>
          </a:xfrm>
          <a:prstGeom prst="rect">
            <a:avLst/>
          </a:prstGeom>
          <a:noFill/>
          <a:ln>
            <a:noFill/>
          </a:ln>
        </p:spPr>
        <p:txBody>
          <a:bodyPr spcFirstLastPara="1" wrap="square" lIns="0" tIns="7150" rIns="0" bIns="0" anchor="t" anchorCtr="0">
            <a:noAutofit/>
          </a:bodyPr>
          <a:lstStyle/>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Warehouse </a:t>
            </a:r>
          </a:p>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and Inventory</a:t>
            </a:r>
          </a:p>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Management</a:t>
            </a:r>
            <a:endParaRPr sz="1200" dirty="0">
              <a:solidFill>
                <a:schemeClr val="tx2"/>
              </a:solidFill>
              <a:latin typeface="Fira Sans"/>
              <a:ea typeface="Fira Sans"/>
              <a:cs typeface="Fira Sans"/>
              <a:sym typeface="Fira Sans"/>
            </a:endParaRPr>
          </a:p>
        </p:txBody>
      </p:sp>
      <p:sp>
        <p:nvSpPr>
          <p:cNvPr id="13" name="Google Shape;1252;p34">
            <a:extLst>
              <a:ext uri="{FF2B5EF4-FFF2-40B4-BE49-F238E27FC236}">
                <a16:creationId xmlns:a16="http://schemas.microsoft.com/office/drawing/2014/main" id="{D837160F-D5AB-EE76-738A-648D6AC4E651}"/>
              </a:ext>
            </a:extLst>
          </p:cNvPr>
          <p:cNvSpPr txBox="1"/>
          <p:nvPr/>
        </p:nvSpPr>
        <p:spPr>
          <a:xfrm>
            <a:off x="7204364" y="1235161"/>
            <a:ext cx="1344300" cy="204600"/>
          </a:xfrm>
          <a:prstGeom prst="rect">
            <a:avLst/>
          </a:prstGeom>
          <a:noFill/>
          <a:ln>
            <a:noFill/>
          </a:ln>
        </p:spPr>
        <p:txBody>
          <a:bodyPr spcFirstLastPara="1" wrap="square" lIns="0" tIns="7150" rIns="0" bIns="0" anchor="t" anchorCtr="0">
            <a:noAutofit/>
          </a:bodyPr>
          <a:lstStyle/>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Demand Planning</a:t>
            </a:r>
          </a:p>
        </p:txBody>
      </p:sp>
      <p:sp>
        <p:nvSpPr>
          <p:cNvPr id="14" name="Google Shape;1253;p34">
            <a:extLst>
              <a:ext uri="{FF2B5EF4-FFF2-40B4-BE49-F238E27FC236}">
                <a16:creationId xmlns:a16="http://schemas.microsoft.com/office/drawing/2014/main" id="{D4703FB0-0C78-2812-F055-0BAD3A09CC07}"/>
              </a:ext>
            </a:extLst>
          </p:cNvPr>
          <p:cNvSpPr txBox="1"/>
          <p:nvPr/>
        </p:nvSpPr>
        <p:spPr>
          <a:xfrm>
            <a:off x="410113" y="3372433"/>
            <a:ext cx="1344300" cy="201300"/>
          </a:xfrm>
          <a:prstGeom prst="rect">
            <a:avLst/>
          </a:prstGeom>
          <a:noFill/>
          <a:ln>
            <a:noFill/>
          </a:ln>
        </p:spPr>
        <p:txBody>
          <a:bodyPr spcFirstLastPara="1" wrap="square" lIns="0" tIns="7150" rIns="0" bIns="0" anchor="t" anchorCtr="0">
            <a:noAutofit/>
          </a:bodyPr>
          <a:lstStyle/>
          <a:p>
            <a:pPr marL="0" marR="0" lvl="0" indent="0" algn="l"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Import - Export</a:t>
            </a:r>
            <a:endParaRPr sz="1200" dirty="0">
              <a:solidFill>
                <a:schemeClr val="tx2"/>
              </a:solidFill>
              <a:latin typeface="Fira Sans"/>
              <a:ea typeface="Fira Sans"/>
              <a:cs typeface="Fira Sans"/>
              <a:sym typeface="Fira Sans"/>
            </a:endParaRPr>
          </a:p>
        </p:txBody>
      </p:sp>
      <p:sp>
        <p:nvSpPr>
          <p:cNvPr id="15" name="Google Shape;1254;p34">
            <a:extLst>
              <a:ext uri="{FF2B5EF4-FFF2-40B4-BE49-F238E27FC236}">
                <a16:creationId xmlns:a16="http://schemas.microsoft.com/office/drawing/2014/main" id="{9B48BE65-C2EC-5CE7-07EE-876D0CAE4763}"/>
              </a:ext>
            </a:extLst>
          </p:cNvPr>
          <p:cNvSpPr txBox="1"/>
          <p:nvPr/>
        </p:nvSpPr>
        <p:spPr>
          <a:xfrm>
            <a:off x="461200" y="4212701"/>
            <a:ext cx="1344300" cy="201300"/>
          </a:xfrm>
          <a:prstGeom prst="rect">
            <a:avLst/>
          </a:prstGeom>
          <a:noFill/>
          <a:ln>
            <a:noFill/>
          </a:ln>
        </p:spPr>
        <p:txBody>
          <a:bodyPr spcFirstLastPara="1" wrap="square" lIns="0" tIns="7150" rIns="0" bIns="0" anchor="t" anchorCtr="0">
            <a:noAutofit/>
          </a:bodyPr>
          <a:lstStyle/>
          <a:p>
            <a:pPr marL="0" marR="0" lvl="0" indent="0" algn="l"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Distribution and</a:t>
            </a:r>
          </a:p>
          <a:p>
            <a:pPr marL="0" marR="0" lvl="0" indent="0" algn="l"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Transportation</a:t>
            </a:r>
            <a:endParaRPr sz="1200" dirty="0">
              <a:solidFill>
                <a:schemeClr val="tx2"/>
              </a:solidFill>
              <a:latin typeface="Fira Sans"/>
              <a:ea typeface="Fira Sans"/>
              <a:cs typeface="Fira Sans"/>
              <a:sym typeface="Fira Sans"/>
            </a:endParaRPr>
          </a:p>
        </p:txBody>
      </p:sp>
      <p:sp>
        <p:nvSpPr>
          <p:cNvPr id="16" name="Google Shape;1255;p34">
            <a:extLst>
              <a:ext uri="{FF2B5EF4-FFF2-40B4-BE49-F238E27FC236}">
                <a16:creationId xmlns:a16="http://schemas.microsoft.com/office/drawing/2014/main" id="{4811C3FB-BFAC-4CA3-6D71-11BD6315743C}"/>
              </a:ext>
            </a:extLst>
          </p:cNvPr>
          <p:cNvSpPr txBox="1"/>
          <p:nvPr/>
        </p:nvSpPr>
        <p:spPr>
          <a:xfrm>
            <a:off x="7208675" y="3243110"/>
            <a:ext cx="1344300" cy="201300"/>
          </a:xfrm>
          <a:prstGeom prst="rect">
            <a:avLst/>
          </a:prstGeom>
          <a:noFill/>
          <a:ln>
            <a:noFill/>
          </a:ln>
        </p:spPr>
        <p:txBody>
          <a:bodyPr spcFirstLastPara="1" wrap="square" lIns="0" tIns="7150" rIns="0" bIns="0" anchor="t" anchorCtr="0">
            <a:noAutofit/>
          </a:bodyPr>
          <a:lstStyle/>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Manufacturing</a:t>
            </a:r>
          </a:p>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and Production</a:t>
            </a:r>
            <a:endParaRPr sz="1200" dirty="0">
              <a:solidFill>
                <a:schemeClr val="tx2"/>
              </a:solidFill>
              <a:latin typeface="Fira Sans"/>
              <a:ea typeface="Fira Sans"/>
              <a:cs typeface="Fira Sans"/>
              <a:sym typeface="Fira Sans"/>
            </a:endParaRPr>
          </a:p>
        </p:txBody>
      </p:sp>
      <p:sp>
        <p:nvSpPr>
          <p:cNvPr id="17" name="Google Shape;1256;p34">
            <a:extLst>
              <a:ext uri="{FF2B5EF4-FFF2-40B4-BE49-F238E27FC236}">
                <a16:creationId xmlns:a16="http://schemas.microsoft.com/office/drawing/2014/main" id="{F9D7CCD6-31EA-9A42-3BEB-39B3EAE63E45}"/>
              </a:ext>
            </a:extLst>
          </p:cNvPr>
          <p:cNvSpPr txBox="1"/>
          <p:nvPr/>
        </p:nvSpPr>
        <p:spPr>
          <a:xfrm>
            <a:off x="7204364" y="2009766"/>
            <a:ext cx="1344300" cy="201300"/>
          </a:xfrm>
          <a:prstGeom prst="rect">
            <a:avLst/>
          </a:prstGeom>
          <a:noFill/>
          <a:ln>
            <a:noFill/>
          </a:ln>
        </p:spPr>
        <p:txBody>
          <a:bodyPr spcFirstLastPara="1" wrap="square" lIns="0" tIns="7150" rIns="0" bIns="0" anchor="t" anchorCtr="0">
            <a:noAutofit/>
          </a:bodyPr>
          <a:lstStyle/>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Procurement </a:t>
            </a:r>
          </a:p>
          <a:p>
            <a:pPr marL="0" marR="0" lvl="0" indent="0" algn="r"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and Sourcing</a:t>
            </a:r>
            <a:endParaRPr sz="1200" dirty="0">
              <a:solidFill>
                <a:schemeClr val="tx2"/>
              </a:solidFill>
              <a:latin typeface="Fira Sans"/>
              <a:ea typeface="Fira Sans"/>
              <a:cs typeface="Fira Sans"/>
              <a:sym typeface="Fira Sans"/>
            </a:endParaRPr>
          </a:p>
        </p:txBody>
      </p:sp>
      <p:sp>
        <p:nvSpPr>
          <p:cNvPr id="27" name="Google Shape;1266;p34">
            <a:extLst>
              <a:ext uri="{FF2B5EF4-FFF2-40B4-BE49-F238E27FC236}">
                <a16:creationId xmlns:a16="http://schemas.microsoft.com/office/drawing/2014/main" id="{31BD3ECF-4273-E270-8051-C2311AA4C153}"/>
              </a:ext>
            </a:extLst>
          </p:cNvPr>
          <p:cNvSpPr/>
          <p:nvPr/>
        </p:nvSpPr>
        <p:spPr>
          <a:xfrm rot="10800000" flipH="1">
            <a:off x="1670352" y="4346925"/>
            <a:ext cx="1752782" cy="129684"/>
          </a:xfrm>
          <a:custGeom>
            <a:avLst/>
            <a:gdLst/>
            <a:ahLst/>
            <a:cxnLst/>
            <a:rect l="l" t="t" r="r" b="b"/>
            <a:pathLst>
              <a:path w="26479" h="1" fill="none" extrusionOk="0">
                <a:moveTo>
                  <a:pt x="0" y="0"/>
                </a:moveTo>
                <a:lnTo>
                  <a:pt x="26479"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4;p34">
            <a:extLst>
              <a:ext uri="{FF2B5EF4-FFF2-40B4-BE49-F238E27FC236}">
                <a16:creationId xmlns:a16="http://schemas.microsoft.com/office/drawing/2014/main" id="{0B07838B-3E17-10C4-489A-7B38A0193A81}"/>
              </a:ext>
            </a:extLst>
          </p:cNvPr>
          <p:cNvSpPr/>
          <p:nvPr/>
        </p:nvSpPr>
        <p:spPr>
          <a:xfrm>
            <a:off x="6495331" y="3488941"/>
            <a:ext cx="914400" cy="39825"/>
          </a:xfrm>
          <a:custGeom>
            <a:avLst/>
            <a:gdLst/>
            <a:ahLst/>
            <a:cxnLst/>
            <a:rect l="l" t="t" r="r" b="b"/>
            <a:pathLst>
              <a:path w="16755" h="1" fill="none" extrusionOk="0">
                <a:moveTo>
                  <a:pt x="1" y="0"/>
                </a:moveTo>
                <a:lnTo>
                  <a:pt x="16755"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5;p34">
            <a:extLst>
              <a:ext uri="{FF2B5EF4-FFF2-40B4-BE49-F238E27FC236}">
                <a16:creationId xmlns:a16="http://schemas.microsoft.com/office/drawing/2014/main" id="{C6A3FE1D-6F4C-5E56-D6D9-D5A3B1A005DA}"/>
              </a:ext>
            </a:extLst>
          </p:cNvPr>
          <p:cNvSpPr/>
          <p:nvPr/>
        </p:nvSpPr>
        <p:spPr>
          <a:xfrm>
            <a:off x="6447817" y="2244448"/>
            <a:ext cx="1097280" cy="39825"/>
          </a:xfrm>
          <a:custGeom>
            <a:avLst/>
            <a:gdLst/>
            <a:ahLst/>
            <a:cxnLst/>
            <a:rect l="l" t="t" r="r" b="b"/>
            <a:pathLst>
              <a:path w="16755" h="1" fill="none" extrusionOk="0">
                <a:moveTo>
                  <a:pt x="1" y="0"/>
                </a:moveTo>
                <a:lnTo>
                  <a:pt x="16755"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96;p34">
            <a:extLst>
              <a:ext uri="{FF2B5EF4-FFF2-40B4-BE49-F238E27FC236}">
                <a16:creationId xmlns:a16="http://schemas.microsoft.com/office/drawing/2014/main" id="{3B963DBE-42ED-8F93-34FF-AB011A28D33D}"/>
              </a:ext>
            </a:extLst>
          </p:cNvPr>
          <p:cNvSpPr/>
          <p:nvPr/>
        </p:nvSpPr>
        <p:spPr>
          <a:xfrm rot="10800000" flipH="1">
            <a:off x="5649103" y="1317549"/>
            <a:ext cx="1645920" cy="39825"/>
          </a:xfrm>
          <a:custGeom>
            <a:avLst/>
            <a:gdLst/>
            <a:ahLst/>
            <a:cxnLst/>
            <a:rect l="l" t="t" r="r" b="b"/>
            <a:pathLst>
              <a:path w="16755" h="1" fill="none" extrusionOk="0">
                <a:moveTo>
                  <a:pt x="1" y="0"/>
                </a:moveTo>
                <a:lnTo>
                  <a:pt x="16755"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5;p34">
            <a:extLst>
              <a:ext uri="{FF2B5EF4-FFF2-40B4-BE49-F238E27FC236}">
                <a16:creationId xmlns:a16="http://schemas.microsoft.com/office/drawing/2014/main" id="{31937CA3-8822-B022-3AEF-A22E90CA6CB3}"/>
              </a:ext>
            </a:extLst>
          </p:cNvPr>
          <p:cNvSpPr/>
          <p:nvPr/>
        </p:nvSpPr>
        <p:spPr>
          <a:xfrm>
            <a:off x="5834673" y="4481065"/>
            <a:ext cx="1737360" cy="101322"/>
          </a:xfrm>
          <a:custGeom>
            <a:avLst/>
            <a:gdLst/>
            <a:ahLst/>
            <a:cxnLst/>
            <a:rect l="l" t="t" r="r" b="b"/>
            <a:pathLst>
              <a:path w="16755" h="1" fill="none" extrusionOk="0">
                <a:moveTo>
                  <a:pt x="1" y="0"/>
                </a:moveTo>
                <a:lnTo>
                  <a:pt x="16755"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roup 104">
            <a:extLst>
              <a:ext uri="{FF2B5EF4-FFF2-40B4-BE49-F238E27FC236}">
                <a16:creationId xmlns:a16="http://schemas.microsoft.com/office/drawing/2014/main" id="{7DAC0084-D05C-CEE5-EE0B-BB057908EA55}"/>
              </a:ext>
            </a:extLst>
          </p:cNvPr>
          <p:cNvGrpSpPr/>
          <p:nvPr/>
        </p:nvGrpSpPr>
        <p:grpSpPr>
          <a:xfrm>
            <a:off x="2652097" y="1111600"/>
            <a:ext cx="3843234" cy="3759449"/>
            <a:chOff x="2492849" y="914900"/>
            <a:chExt cx="3843234" cy="3759449"/>
          </a:xfrm>
        </p:grpSpPr>
        <p:sp>
          <p:nvSpPr>
            <p:cNvPr id="58" name="Google Shape;1249;p34">
              <a:extLst>
                <a:ext uri="{FF2B5EF4-FFF2-40B4-BE49-F238E27FC236}">
                  <a16:creationId xmlns:a16="http://schemas.microsoft.com/office/drawing/2014/main" id="{B52773F5-98C9-75A1-4A1F-A075CE56556D}"/>
                </a:ext>
              </a:extLst>
            </p:cNvPr>
            <p:cNvSpPr/>
            <p:nvPr/>
          </p:nvSpPr>
          <p:spPr>
            <a:xfrm rot="2694526">
              <a:off x="2492849" y="1668550"/>
              <a:ext cx="1074038" cy="1291467"/>
            </a:xfrm>
            <a:custGeom>
              <a:avLst/>
              <a:gdLst/>
              <a:ahLst/>
              <a:cxnLst/>
              <a:rect l="l" t="t" r="r" b="b"/>
              <a:pathLst>
                <a:path w="40718" h="48961" extrusionOk="0">
                  <a:moveTo>
                    <a:pt x="1" y="1"/>
                  </a:moveTo>
                  <a:cubicBezTo>
                    <a:pt x="197" y="18325"/>
                    <a:pt x="7459" y="35865"/>
                    <a:pt x="20288" y="48961"/>
                  </a:cubicBezTo>
                  <a:lnTo>
                    <a:pt x="40718" y="28495"/>
                  </a:lnTo>
                  <a:cubicBezTo>
                    <a:pt x="33313" y="20823"/>
                    <a:pt x="29084" y="10653"/>
                    <a:pt x="28888" y="1"/>
                  </a:cubicBezTo>
                  <a:close/>
                </a:path>
              </a:pathLst>
            </a:custGeom>
            <a:solidFill>
              <a:srgbClr val="16697A">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roup 102">
              <a:extLst>
                <a:ext uri="{FF2B5EF4-FFF2-40B4-BE49-F238E27FC236}">
                  <a16:creationId xmlns:a16="http://schemas.microsoft.com/office/drawing/2014/main" id="{FC9FF55C-810B-F443-8A4F-A1391B18B007}"/>
                </a:ext>
              </a:extLst>
            </p:cNvPr>
            <p:cNvGrpSpPr/>
            <p:nvPr/>
          </p:nvGrpSpPr>
          <p:grpSpPr>
            <a:xfrm>
              <a:off x="2576628" y="914900"/>
              <a:ext cx="3759455" cy="3759449"/>
              <a:chOff x="2257757" y="457021"/>
              <a:chExt cx="4178841" cy="4178834"/>
            </a:xfrm>
          </p:grpSpPr>
          <p:sp>
            <p:nvSpPr>
              <p:cNvPr id="4" name="Google Shape;1243;p34">
                <a:extLst>
                  <a:ext uri="{FF2B5EF4-FFF2-40B4-BE49-F238E27FC236}">
                    <a16:creationId xmlns:a16="http://schemas.microsoft.com/office/drawing/2014/main" id="{309E8B34-7ECA-F404-C112-3BABA5B34D6A}"/>
                  </a:ext>
                </a:extLst>
              </p:cNvPr>
              <p:cNvSpPr/>
              <p:nvPr/>
            </p:nvSpPr>
            <p:spPr>
              <a:xfrm>
                <a:off x="4378005" y="457021"/>
                <a:ext cx="1427708" cy="1193852"/>
              </a:xfrm>
              <a:custGeom>
                <a:avLst/>
                <a:gdLst/>
                <a:ahLst/>
                <a:cxnLst/>
                <a:rect l="l" t="t" r="r" b="b"/>
                <a:pathLst>
                  <a:path w="48694" h="40718" extrusionOk="0">
                    <a:moveTo>
                      <a:pt x="1" y="0"/>
                    </a:moveTo>
                    <a:lnTo>
                      <a:pt x="1" y="28888"/>
                    </a:lnTo>
                    <a:cubicBezTo>
                      <a:pt x="10582" y="29137"/>
                      <a:pt x="20681" y="33366"/>
                      <a:pt x="28282" y="40717"/>
                    </a:cubicBezTo>
                    <a:lnTo>
                      <a:pt x="48694" y="20287"/>
                    </a:lnTo>
                    <a:cubicBezTo>
                      <a:pt x="35668" y="7512"/>
                      <a:pt x="18236" y="250"/>
                      <a:pt x="1" y="0"/>
                    </a:cubicBezTo>
                    <a:close/>
                  </a:path>
                </a:pathLst>
              </a:custGeom>
              <a:solidFill>
                <a:srgbClr val="347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4;p34">
                <a:extLst>
                  <a:ext uri="{FF2B5EF4-FFF2-40B4-BE49-F238E27FC236}">
                    <a16:creationId xmlns:a16="http://schemas.microsoft.com/office/drawing/2014/main" id="{C6031954-D728-0BCA-DF00-032A6C7370E5}"/>
                  </a:ext>
                </a:extLst>
              </p:cNvPr>
              <p:cNvSpPr/>
              <p:nvPr/>
            </p:nvSpPr>
            <p:spPr>
              <a:xfrm>
                <a:off x="5245883" y="1090520"/>
                <a:ext cx="1190715" cy="1429790"/>
              </a:xfrm>
              <a:custGeom>
                <a:avLst/>
                <a:gdLst/>
                <a:ahLst/>
                <a:cxnLst/>
                <a:rect l="l" t="t" r="r" b="b"/>
                <a:pathLst>
                  <a:path w="40611" h="48765" extrusionOk="0">
                    <a:moveTo>
                      <a:pt x="20431" y="1"/>
                    </a:moveTo>
                    <a:lnTo>
                      <a:pt x="1" y="20413"/>
                    </a:lnTo>
                    <a:cubicBezTo>
                      <a:pt x="7334" y="28049"/>
                      <a:pt x="11509" y="38166"/>
                      <a:pt x="11724" y="48765"/>
                    </a:cubicBezTo>
                    <a:lnTo>
                      <a:pt x="40611" y="48765"/>
                    </a:lnTo>
                    <a:cubicBezTo>
                      <a:pt x="40397" y="30512"/>
                      <a:pt x="33170" y="13062"/>
                      <a:pt x="20431" y="1"/>
                    </a:cubicBezTo>
                    <a:close/>
                  </a:path>
                </a:pathLst>
              </a:custGeom>
              <a:solidFill>
                <a:srgbClr val="347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5;p34">
                <a:extLst>
                  <a:ext uri="{FF2B5EF4-FFF2-40B4-BE49-F238E27FC236}">
                    <a16:creationId xmlns:a16="http://schemas.microsoft.com/office/drawing/2014/main" id="{4391A1DE-774A-9857-CA9B-08636E008FA0}"/>
                  </a:ext>
                </a:extLst>
              </p:cNvPr>
              <p:cNvSpPr/>
              <p:nvPr/>
            </p:nvSpPr>
            <p:spPr>
              <a:xfrm>
                <a:off x="3338023" y="1637996"/>
                <a:ext cx="1936733" cy="1764448"/>
              </a:xfrm>
              <a:custGeom>
                <a:avLst/>
                <a:gdLst/>
                <a:ahLst/>
                <a:cxnLst/>
                <a:rect l="l" t="t" r="r" b="b"/>
                <a:pathLst>
                  <a:path w="66055" h="60179" extrusionOk="0">
                    <a:moveTo>
                      <a:pt x="33030" y="0"/>
                    </a:moveTo>
                    <a:cubicBezTo>
                      <a:pt x="25328" y="0"/>
                      <a:pt x="17629" y="2935"/>
                      <a:pt x="11759" y="8805"/>
                    </a:cubicBezTo>
                    <a:cubicBezTo>
                      <a:pt x="1" y="20564"/>
                      <a:pt x="1" y="39620"/>
                      <a:pt x="11759" y="51360"/>
                    </a:cubicBezTo>
                    <a:cubicBezTo>
                      <a:pt x="17629" y="57239"/>
                      <a:pt x="25328" y="60179"/>
                      <a:pt x="33030" y="60179"/>
                    </a:cubicBezTo>
                    <a:cubicBezTo>
                      <a:pt x="40731" y="60179"/>
                      <a:pt x="48435" y="57239"/>
                      <a:pt x="54314" y="51360"/>
                    </a:cubicBezTo>
                    <a:cubicBezTo>
                      <a:pt x="66054" y="39620"/>
                      <a:pt x="66054" y="20564"/>
                      <a:pt x="54314" y="8805"/>
                    </a:cubicBezTo>
                    <a:cubicBezTo>
                      <a:pt x="48435" y="2935"/>
                      <a:pt x="40731" y="0"/>
                      <a:pt x="33030"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46;p34">
                <a:extLst>
                  <a:ext uri="{FF2B5EF4-FFF2-40B4-BE49-F238E27FC236}">
                    <a16:creationId xmlns:a16="http://schemas.microsoft.com/office/drawing/2014/main" id="{C72B7793-F430-F92A-CBD1-38458588720A}"/>
                  </a:ext>
                </a:extLst>
              </p:cNvPr>
              <p:cNvSpPr/>
              <p:nvPr/>
            </p:nvSpPr>
            <p:spPr>
              <a:xfrm>
                <a:off x="5246411" y="2573071"/>
                <a:ext cx="1190187" cy="1431901"/>
              </a:xfrm>
              <a:custGeom>
                <a:avLst/>
                <a:gdLst/>
                <a:ahLst/>
                <a:cxnLst/>
                <a:rect l="l" t="t" r="r" b="b"/>
                <a:pathLst>
                  <a:path w="40593" h="48837" extrusionOk="0">
                    <a:moveTo>
                      <a:pt x="11706" y="1"/>
                    </a:moveTo>
                    <a:cubicBezTo>
                      <a:pt x="11474" y="10599"/>
                      <a:pt x="7298" y="20716"/>
                      <a:pt x="1" y="28388"/>
                    </a:cubicBezTo>
                    <a:lnTo>
                      <a:pt x="20431" y="48836"/>
                    </a:lnTo>
                    <a:cubicBezTo>
                      <a:pt x="33188" y="35757"/>
                      <a:pt x="40396" y="18272"/>
                      <a:pt x="40593" y="1"/>
                    </a:cubicBezTo>
                    <a:close/>
                  </a:path>
                </a:pathLst>
              </a:custGeom>
              <a:solidFill>
                <a:srgbClr val="347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7;p34">
                <a:extLst>
                  <a:ext uri="{FF2B5EF4-FFF2-40B4-BE49-F238E27FC236}">
                    <a16:creationId xmlns:a16="http://schemas.microsoft.com/office/drawing/2014/main" id="{EB944A40-EE64-5745-AE94-13DFEA6447A2}"/>
                  </a:ext>
                </a:extLst>
              </p:cNvPr>
              <p:cNvSpPr/>
              <p:nvPr/>
            </p:nvSpPr>
            <p:spPr>
              <a:xfrm>
                <a:off x="4378005" y="3441475"/>
                <a:ext cx="1428236" cy="1193852"/>
              </a:xfrm>
              <a:custGeom>
                <a:avLst/>
                <a:gdLst/>
                <a:ahLst/>
                <a:cxnLst/>
                <a:rect l="l" t="t" r="r" b="b"/>
                <a:pathLst>
                  <a:path w="48712" h="40718" extrusionOk="0">
                    <a:moveTo>
                      <a:pt x="28299" y="1"/>
                    </a:moveTo>
                    <a:cubicBezTo>
                      <a:pt x="20681" y="7370"/>
                      <a:pt x="10582" y="11580"/>
                      <a:pt x="1" y="11830"/>
                    </a:cubicBezTo>
                    <a:lnTo>
                      <a:pt x="1" y="40717"/>
                    </a:lnTo>
                    <a:cubicBezTo>
                      <a:pt x="18236" y="40468"/>
                      <a:pt x="35686" y="33206"/>
                      <a:pt x="48711" y="20430"/>
                    </a:cubicBezTo>
                    <a:lnTo>
                      <a:pt x="28299"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8;p34">
                <a:extLst>
                  <a:ext uri="{FF2B5EF4-FFF2-40B4-BE49-F238E27FC236}">
                    <a16:creationId xmlns:a16="http://schemas.microsoft.com/office/drawing/2014/main" id="{4042AAD6-E8DF-80FE-A8A5-4879ADE32E0D}"/>
                  </a:ext>
                </a:extLst>
              </p:cNvPr>
              <p:cNvSpPr/>
              <p:nvPr/>
            </p:nvSpPr>
            <p:spPr>
              <a:xfrm>
                <a:off x="2888648" y="3445140"/>
                <a:ext cx="1436592" cy="1190715"/>
              </a:xfrm>
              <a:custGeom>
                <a:avLst/>
                <a:gdLst/>
                <a:ahLst/>
                <a:cxnLst/>
                <a:rect l="l" t="t" r="r" b="b"/>
                <a:pathLst>
                  <a:path w="48997" h="40611" extrusionOk="0">
                    <a:moveTo>
                      <a:pt x="20449" y="0"/>
                    </a:moveTo>
                    <a:lnTo>
                      <a:pt x="1" y="20412"/>
                    </a:lnTo>
                    <a:cubicBezTo>
                      <a:pt x="13115" y="33206"/>
                      <a:pt x="30672" y="40432"/>
                      <a:pt x="48997" y="40610"/>
                    </a:cubicBezTo>
                    <a:lnTo>
                      <a:pt x="48997" y="11723"/>
                    </a:lnTo>
                    <a:cubicBezTo>
                      <a:pt x="38345" y="11563"/>
                      <a:pt x="28139" y="7369"/>
                      <a:pt x="20449" y="0"/>
                    </a:cubicBezTo>
                    <a:close/>
                  </a:path>
                </a:pathLst>
              </a:custGeom>
              <a:solidFill>
                <a:srgbClr val="9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9;p34">
                <a:extLst>
                  <a:ext uri="{FF2B5EF4-FFF2-40B4-BE49-F238E27FC236}">
                    <a16:creationId xmlns:a16="http://schemas.microsoft.com/office/drawing/2014/main" id="{21972671-1C26-DF2A-6D0E-D028E87C153F}"/>
                  </a:ext>
                </a:extLst>
              </p:cNvPr>
              <p:cNvSpPr/>
              <p:nvPr/>
            </p:nvSpPr>
            <p:spPr>
              <a:xfrm>
                <a:off x="2257757" y="2573071"/>
                <a:ext cx="1193852" cy="1435537"/>
              </a:xfrm>
              <a:custGeom>
                <a:avLst/>
                <a:gdLst/>
                <a:ahLst/>
                <a:cxnLst/>
                <a:rect l="l" t="t" r="r" b="b"/>
                <a:pathLst>
                  <a:path w="40718" h="48961" extrusionOk="0">
                    <a:moveTo>
                      <a:pt x="1" y="1"/>
                    </a:moveTo>
                    <a:cubicBezTo>
                      <a:pt x="197" y="18325"/>
                      <a:pt x="7459" y="35865"/>
                      <a:pt x="20288" y="48961"/>
                    </a:cubicBezTo>
                    <a:lnTo>
                      <a:pt x="40718" y="28495"/>
                    </a:lnTo>
                    <a:cubicBezTo>
                      <a:pt x="33313" y="20823"/>
                      <a:pt x="29084" y="10653"/>
                      <a:pt x="28888"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57;p34">
                <a:extLst>
                  <a:ext uri="{FF2B5EF4-FFF2-40B4-BE49-F238E27FC236}">
                    <a16:creationId xmlns:a16="http://schemas.microsoft.com/office/drawing/2014/main" id="{788562F4-D822-3D50-3C3F-1085DF43F1D9}"/>
                  </a:ext>
                </a:extLst>
              </p:cNvPr>
              <p:cNvSpPr txBox="1"/>
              <p:nvPr/>
            </p:nvSpPr>
            <p:spPr>
              <a:xfrm>
                <a:off x="3648355" y="2718375"/>
                <a:ext cx="1304399" cy="684600"/>
              </a:xfrm>
              <a:prstGeom prst="rect">
                <a:avLst/>
              </a:prstGeom>
              <a:noFill/>
              <a:ln>
                <a:noFill/>
              </a:ln>
            </p:spPr>
            <p:txBody>
              <a:bodyPr spcFirstLastPara="1" wrap="square" lIns="0" tIns="8225" rIns="0" bIns="0" anchor="t" anchorCtr="0">
                <a:noAutofit/>
              </a:bodyPr>
              <a:lstStyle/>
              <a:p>
                <a:pPr marL="0" marR="0" lvl="0" indent="0" algn="ctr" rtl="0">
                  <a:lnSpc>
                    <a:spcPct val="100000"/>
                  </a:lnSpc>
                  <a:spcBef>
                    <a:spcPts val="0"/>
                  </a:spcBef>
                  <a:spcAft>
                    <a:spcPts val="0"/>
                  </a:spcAft>
                  <a:buNone/>
                </a:pPr>
                <a:r>
                  <a:rPr lang="en" sz="1200" b="1" dirty="0">
                    <a:solidFill>
                      <a:srgbClr val="FFFFFF"/>
                    </a:solidFill>
                    <a:latin typeface="Fira Sans"/>
                    <a:ea typeface="Fira Sans"/>
                    <a:cs typeface="Fira Sans"/>
                    <a:sym typeface="Fira Sans"/>
                  </a:rPr>
                  <a:t>Supply Chain </a:t>
                </a:r>
              </a:p>
              <a:p>
                <a:pPr marL="0" marR="0" lvl="0" indent="0" algn="ctr" rtl="0">
                  <a:lnSpc>
                    <a:spcPct val="100000"/>
                  </a:lnSpc>
                  <a:spcBef>
                    <a:spcPts val="0"/>
                  </a:spcBef>
                  <a:spcAft>
                    <a:spcPts val="0"/>
                  </a:spcAft>
                  <a:buNone/>
                </a:pPr>
                <a:r>
                  <a:rPr lang="en" sz="1200" b="1" dirty="0">
                    <a:solidFill>
                      <a:srgbClr val="FFFFFF"/>
                    </a:solidFill>
                    <a:latin typeface="Fira Sans"/>
                    <a:ea typeface="Fira Sans"/>
                    <a:cs typeface="Fira Sans"/>
                    <a:sym typeface="Fira Sans"/>
                  </a:rPr>
                  <a:t>Key Processes</a:t>
                </a:r>
                <a:endParaRPr sz="1200" dirty="0">
                  <a:solidFill>
                    <a:srgbClr val="FFFFFF"/>
                  </a:solidFill>
                  <a:latin typeface="Fira Sans"/>
                  <a:ea typeface="Fira Sans"/>
                  <a:cs typeface="Fira Sans"/>
                  <a:sym typeface="Fira Sans"/>
                </a:endParaRPr>
              </a:p>
            </p:txBody>
          </p:sp>
          <p:grpSp>
            <p:nvGrpSpPr>
              <p:cNvPr id="28" name="Google Shape;1267;p34">
                <a:extLst>
                  <a:ext uri="{FF2B5EF4-FFF2-40B4-BE49-F238E27FC236}">
                    <a16:creationId xmlns:a16="http://schemas.microsoft.com/office/drawing/2014/main" id="{8ACDE1FC-A502-E5D0-5850-3951C9482B84}"/>
                  </a:ext>
                </a:extLst>
              </p:cNvPr>
              <p:cNvGrpSpPr/>
              <p:nvPr/>
            </p:nvGrpSpPr>
            <p:grpSpPr>
              <a:xfrm>
                <a:off x="3965469" y="1840230"/>
                <a:ext cx="731520" cy="731520"/>
                <a:chOff x="2676100" y="832575"/>
                <a:chExt cx="483125" cy="483125"/>
              </a:xfrm>
            </p:grpSpPr>
            <p:sp>
              <p:nvSpPr>
                <p:cNvPr id="29" name="Google Shape;1268;p34">
                  <a:extLst>
                    <a:ext uri="{FF2B5EF4-FFF2-40B4-BE49-F238E27FC236}">
                      <a16:creationId xmlns:a16="http://schemas.microsoft.com/office/drawing/2014/main" id="{E9315997-DDEC-3202-243A-D8B07A988FE1}"/>
                    </a:ext>
                  </a:extLst>
                </p:cNvPr>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269;p34">
                  <a:extLst>
                    <a:ext uri="{FF2B5EF4-FFF2-40B4-BE49-F238E27FC236}">
                      <a16:creationId xmlns:a16="http://schemas.microsoft.com/office/drawing/2014/main" id="{CD8BF211-ED29-066D-6F2E-31CD1941921B}"/>
                    </a:ext>
                  </a:extLst>
                </p:cNvPr>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270;p34">
                  <a:extLst>
                    <a:ext uri="{FF2B5EF4-FFF2-40B4-BE49-F238E27FC236}">
                      <a16:creationId xmlns:a16="http://schemas.microsoft.com/office/drawing/2014/main" id="{F4BF711B-82BC-2E0C-502A-D52ED5EFE713}"/>
                    </a:ext>
                  </a:extLst>
                </p:cNvPr>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 name="Google Shape;1271;p34">
                <a:extLst>
                  <a:ext uri="{FF2B5EF4-FFF2-40B4-BE49-F238E27FC236}">
                    <a16:creationId xmlns:a16="http://schemas.microsoft.com/office/drawing/2014/main" id="{9007665E-219D-DB2A-3998-269193339EA3}"/>
                  </a:ext>
                </a:extLst>
              </p:cNvPr>
              <p:cNvGrpSpPr/>
              <p:nvPr/>
            </p:nvGrpSpPr>
            <p:grpSpPr>
              <a:xfrm>
                <a:off x="5657898" y="2937847"/>
                <a:ext cx="475342" cy="476087"/>
                <a:chOff x="-59502375" y="1904375"/>
                <a:chExt cx="319000" cy="319500"/>
              </a:xfrm>
              <a:solidFill>
                <a:schemeClr val="bg2"/>
              </a:solidFill>
            </p:grpSpPr>
            <p:sp>
              <p:nvSpPr>
                <p:cNvPr id="33" name="Google Shape;1272;p34">
                  <a:extLst>
                    <a:ext uri="{FF2B5EF4-FFF2-40B4-BE49-F238E27FC236}">
                      <a16:creationId xmlns:a16="http://schemas.microsoft.com/office/drawing/2014/main" id="{5FA08039-B2C9-1E34-DE3B-ADF610015F22}"/>
                    </a:ext>
                  </a:extLst>
                </p:cNvPr>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73;p34">
                  <a:extLst>
                    <a:ext uri="{FF2B5EF4-FFF2-40B4-BE49-F238E27FC236}">
                      <a16:creationId xmlns:a16="http://schemas.microsoft.com/office/drawing/2014/main" id="{27249020-F52D-3325-CA44-6AAA114BE99B}"/>
                    </a:ext>
                  </a:extLst>
                </p:cNvPr>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74;p34">
                  <a:extLst>
                    <a:ext uri="{FF2B5EF4-FFF2-40B4-BE49-F238E27FC236}">
                      <a16:creationId xmlns:a16="http://schemas.microsoft.com/office/drawing/2014/main" id="{B0BECAE9-6AB6-1A4F-C664-E7C0A56C64A4}"/>
                    </a:ext>
                  </a:extLst>
                </p:cNvPr>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995;p46">
                <a:extLst>
                  <a:ext uri="{FF2B5EF4-FFF2-40B4-BE49-F238E27FC236}">
                    <a16:creationId xmlns:a16="http://schemas.microsoft.com/office/drawing/2014/main" id="{532DCBD3-CD1D-8E2C-94EE-76F2B489279B}"/>
                  </a:ext>
                </a:extLst>
              </p:cNvPr>
              <p:cNvGrpSpPr/>
              <p:nvPr/>
            </p:nvGrpSpPr>
            <p:grpSpPr>
              <a:xfrm>
                <a:off x="3367167" y="3905307"/>
                <a:ext cx="639466" cy="422048"/>
                <a:chOff x="238125" y="500800"/>
                <a:chExt cx="7144875" cy="4715625"/>
              </a:xfrm>
              <a:solidFill>
                <a:schemeClr val="bg2"/>
              </a:solidFill>
            </p:grpSpPr>
            <p:sp>
              <p:nvSpPr>
                <p:cNvPr id="63" name="Google Shape;1996;p46">
                  <a:extLst>
                    <a:ext uri="{FF2B5EF4-FFF2-40B4-BE49-F238E27FC236}">
                      <a16:creationId xmlns:a16="http://schemas.microsoft.com/office/drawing/2014/main" id="{FDD9566A-B969-6AD9-2947-7F70A13785C8}"/>
                    </a:ext>
                  </a:extLst>
                </p:cNvPr>
                <p:cNvSpPr/>
                <p:nvPr/>
              </p:nvSpPr>
              <p:spPr>
                <a:xfrm>
                  <a:off x="839850" y="3899050"/>
                  <a:ext cx="4295875" cy="1317375"/>
                </a:xfrm>
                <a:custGeom>
                  <a:avLst/>
                  <a:gdLst/>
                  <a:ahLst/>
                  <a:cxnLst/>
                  <a:rect l="l" t="t" r="r" b="b"/>
                  <a:pathLst>
                    <a:path w="171835" h="52695" extrusionOk="0">
                      <a:moveTo>
                        <a:pt x="56177" y="16657"/>
                      </a:moveTo>
                      <a:lnTo>
                        <a:pt x="57918" y="17059"/>
                      </a:lnTo>
                      <a:lnTo>
                        <a:pt x="59571" y="17729"/>
                      </a:lnTo>
                      <a:lnTo>
                        <a:pt x="61000" y="18711"/>
                      </a:lnTo>
                      <a:lnTo>
                        <a:pt x="62250" y="19917"/>
                      </a:lnTo>
                      <a:lnTo>
                        <a:pt x="63188" y="21391"/>
                      </a:lnTo>
                      <a:lnTo>
                        <a:pt x="63902" y="22998"/>
                      </a:lnTo>
                      <a:lnTo>
                        <a:pt x="64259" y="24740"/>
                      </a:lnTo>
                      <a:lnTo>
                        <a:pt x="64304" y="25678"/>
                      </a:lnTo>
                      <a:lnTo>
                        <a:pt x="64259" y="26615"/>
                      </a:lnTo>
                      <a:lnTo>
                        <a:pt x="63902" y="28402"/>
                      </a:lnTo>
                      <a:lnTo>
                        <a:pt x="63188" y="30009"/>
                      </a:lnTo>
                      <a:lnTo>
                        <a:pt x="62250" y="31438"/>
                      </a:lnTo>
                      <a:lnTo>
                        <a:pt x="61000" y="32688"/>
                      </a:lnTo>
                      <a:lnTo>
                        <a:pt x="59571" y="33671"/>
                      </a:lnTo>
                      <a:lnTo>
                        <a:pt x="57918" y="34341"/>
                      </a:lnTo>
                      <a:lnTo>
                        <a:pt x="56177" y="34698"/>
                      </a:lnTo>
                      <a:lnTo>
                        <a:pt x="55239" y="34743"/>
                      </a:lnTo>
                      <a:lnTo>
                        <a:pt x="54301" y="34698"/>
                      </a:lnTo>
                      <a:lnTo>
                        <a:pt x="52560" y="34341"/>
                      </a:lnTo>
                      <a:lnTo>
                        <a:pt x="50907" y="33671"/>
                      </a:lnTo>
                      <a:lnTo>
                        <a:pt x="49478" y="32688"/>
                      </a:lnTo>
                      <a:lnTo>
                        <a:pt x="48273" y="31438"/>
                      </a:lnTo>
                      <a:lnTo>
                        <a:pt x="47290" y="30009"/>
                      </a:lnTo>
                      <a:lnTo>
                        <a:pt x="46576" y="28402"/>
                      </a:lnTo>
                      <a:lnTo>
                        <a:pt x="46219" y="26615"/>
                      </a:lnTo>
                      <a:lnTo>
                        <a:pt x="46219" y="25678"/>
                      </a:lnTo>
                      <a:lnTo>
                        <a:pt x="46219" y="24740"/>
                      </a:lnTo>
                      <a:lnTo>
                        <a:pt x="46576" y="22998"/>
                      </a:lnTo>
                      <a:lnTo>
                        <a:pt x="47290" y="21391"/>
                      </a:lnTo>
                      <a:lnTo>
                        <a:pt x="48273" y="19917"/>
                      </a:lnTo>
                      <a:lnTo>
                        <a:pt x="49478" y="18711"/>
                      </a:lnTo>
                      <a:lnTo>
                        <a:pt x="50907" y="17729"/>
                      </a:lnTo>
                      <a:lnTo>
                        <a:pt x="52560" y="17059"/>
                      </a:lnTo>
                      <a:lnTo>
                        <a:pt x="54301" y="16657"/>
                      </a:lnTo>
                      <a:close/>
                      <a:moveTo>
                        <a:pt x="0" y="1"/>
                      </a:moveTo>
                      <a:lnTo>
                        <a:pt x="0" y="16568"/>
                      </a:lnTo>
                      <a:lnTo>
                        <a:pt x="45" y="17506"/>
                      </a:lnTo>
                      <a:lnTo>
                        <a:pt x="402" y="19247"/>
                      </a:lnTo>
                      <a:lnTo>
                        <a:pt x="1117" y="20900"/>
                      </a:lnTo>
                      <a:lnTo>
                        <a:pt x="2054" y="22328"/>
                      </a:lnTo>
                      <a:lnTo>
                        <a:pt x="3305" y="23534"/>
                      </a:lnTo>
                      <a:lnTo>
                        <a:pt x="4734" y="24517"/>
                      </a:lnTo>
                      <a:lnTo>
                        <a:pt x="6341" y="25186"/>
                      </a:lnTo>
                      <a:lnTo>
                        <a:pt x="8128" y="25588"/>
                      </a:lnTo>
                      <a:lnTo>
                        <a:pt x="28401" y="25588"/>
                      </a:lnTo>
                      <a:lnTo>
                        <a:pt x="28401" y="25722"/>
                      </a:lnTo>
                      <a:lnTo>
                        <a:pt x="28356" y="25812"/>
                      </a:lnTo>
                      <a:lnTo>
                        <a:pt x="28401" y="27196"/>
                      </a:lnTo>
                      <a:lnTo>
                        <a:pt x="28669" y="29920"/>
                      </a:lnTo>
                      <a:lnTo>
                        <a:pt x="29205" y="32510"/>
                      </a:lnTo>
                      <a:lnTo>
                        <a:pt x="30009" y="35055"/>
                      </a:lnTo>
                      <a:lnTo>
                        <a:pt x="31036" y="37467"/>
                      </a:lnTo>
                      <a:lnTo>
                        <a:pt x="32286" y="39744"/>
                      </a:lnTo>
                      <a:lnTo>
                        <a:pt x="33715" y="41887"/>
                      </a:lnTo>
                      <a:lnTo>
                        <a:pt x="35367" y="43852"/>
                      </a:lnTo>
                      <a:lnTo>
                        <a:pt x="37198" y="45683"/>
                      </a:lnTo>
                      <a:lnTo>
                        <a:pt x="39163" y="47335"/>
                      </a:lnTo>
                      <a:lnTo>
                        <a:pt x="41307" y="48809"/>
                      </a:lnTo>
                      <a:lnTo>
                        <a:pt x="43584" y="50015"/>
                      </a:lnTo>
                      <a:lnTo>
                        <a:pt x="45995" y="51042"/>
                      </a:lnTo>
                      <a:lnTo>
                        <a:pt x="48541" y="51846"/>
                      </a:lnTo>
                      <a:lnTo>
                        <a:pt x="51131" y="52381"/>
                      </a:lnTo>
                      <a:lnTo>
                        <a:pt x="53855" y="52649"/>
                      </a:lnTo>
                      <a:lnTo>
                        <a:pt x="55239" y="52694"/>
                      </a:lnTo>
                      <a:lnTo>
                        <a:pt x="56623" y="52649"/>
                      </a:lnTo>
                      <a:lnTo>
                        <a:pt x="59347" y="52381"/>
                      </a:lnTo>
                      <a:lnTo>
                        <a:pt x="61937" y="51846"/>
                      </a:lnTo>
                      <a:lnTo>
                        <a:pt x="64483" y="51042"/>
                      </a:lnTo>
                      <a:lnTo>
                        <a:pt x="66894" y="50015"/>
                      </a:lnTo>
                      <a:lnTo>
                        <a:pt x="69172" y="48809"/>
                      </a:lnTo>
                      <a:lnTo>
                        <a:pt x="71315" y="47335"/>
                      </a:lnTo>
                      <a:lnTo>
                        <a:pt x="73280" y="45683"/>
                      </a:lnTo>
                      <a:lnTo>
                        <a:pt x="75111" y="43852"/>
                      </a:lnTo>
                      <a:lnTo>
                        <a:pt x="76763" y="41887"/>
                      </a:lnTo>
                      <a:lnTo>
                        <a:pt x="78237" y="39744"/>
                      </a:lnTo>
                      <a:lnTo>
                        <a:pt x="79442" y="37467"/>
                      </a:lnTo>
                      <a:lnTo>
                        <a:pt x="80469" y="35055"/>
                      </a:lnTo>
                      <a:lnTo>
                        <a:pt x="81273" y="32510"/>
                      </a:lnTo>
                      <a:lnTo>
                        <a:pt x="81809" y="29920"/>
                      </a:lnTo>
                      <a:lnTo>
                        <a:pt x="82077" y="27196"/>
                      </a:lnTo>
                      <a:lnTo>
                        <a:pt x="82122" y="25812"/>
                      </a:lnTo>
                      <a:lnTo>
                        <a:pt x="82122" y="25678"/>
                      </a:lnTo>
                      <a:lnTo>
                        <a:pt x="82077" y="25544"/>
                      </a:lnTo>
                      <a:lnTo>
                        <a:pt x="171790" y="25410"/>
                      </a:lnTo>
                      <a:lnTo>
                        <a:pt x="171834" y="25410"/>
                      </a:lnTo>
                      <a:lnTo>
                        <a:pt x="1718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97;p46">
                  <a:extLst>
                    <a:ext uri="{FF2B5EF4-FFF2-40B4-BE49-F238E27FC236}">
                      <a16:creationId xmlns:a16="http://schemas.microsoft.com/office/drawing/2014/main" id="{954E67B2-9D71-EF28-BCA9-065D2FE1BD08}"/>
                    </a:ext>
                  </a:extLst>
                </p:cNvPr>
                <p:cNvSpPr/>
                <p:nvPr/>
              </p:nvSpPr>
              <p:spPr>
                <a:xfrm>
                  <a:off x="238125" y="500800"/>
                  <a:ext cx="4897600" cy="2967350"/>
                </a:xfrm>
                <a:custGeom>
                  <a:avLst/>
                  <a:gdLst/>
                  <a:ahLst/>
                  <a:cxnLst/>
                  <a:rect l="l" t="t" r="r" b="b"/>
                  <a:pathLst>
                    <a:path w="195904" h="118694" extrusionOk="0">
                      <a:moveTo>
                        <a:pt x="117890" y="25320"/>
                      </a:moveTo>
                      <a:lnTo>
                        <a:pt x="118783" y="25364"/>
                      </a:lnTo>
                      <a:lnTo>
                        <a:pt x="120525" y="25722"/>
                      </a:lnTo>
                      <a:lnTo>
                        <a:pt x="122133" y="26392"/>
                      </a:lnTo>
                      <a:lnTo>
                        <a:pt x="123562" y="27329"/>
                      </a:lnTo>
                      <a:lnTo>
                        <a:pt x="124767" y="28580"/>
                      </a:lnTo>
                      <a:lnTo>
                        <a:pt x="125750" y="29964"/>
                      </a:lnTo>
                      <a:lnTo>
                        <a:pt x="126419" y="31572"/>
                      </a:lnTo>
                      <a:lnTo>
                        <a:pt x="126777" y="33313"/>
                      </a:lnTo>
                      <a:lnTo>
                        <a:pt x="126777" y="34251"/>
                      </a:lnTo>
                      <a:lnTo>
                        <a:pt x="126777" y="82925"/>
                      </a:lnTo>
                      <a:lnTo>
                        <a:pt x="126777" y="83863"/>
                      </a:lnTo>
                      <a:lnTo>
                        <a:pt x="126419" y="85560"/>
                      </a:lnTo>
                      <a:lnTo>
                        <a:pt x="125750" y="87167"/>
                      </a:lnTo>
                      <a:lnTo>
                        <a:pt x="124767" y="88596"/>
                      </a:lnTo>
                      <a:lnTo>
                        <a:pt x="123562" y="89802"/>
                      </a:lnTo>
                      <a:lnTo>
                        <a:pt x="122133" y="90784"/>
                      </a:lnTo>
                      <a:lnTo>
                        <a:pt x="120525" y="91454"/>
                      </a:lnTo>
                      <a:lnTo>
                        <a:pt x="118783" y="91811"/>
                      </a:lnTo>
                      <a:lnTo>
                        <a:pt x="117890" y="91856"/>
                      </a:lnTo>
                      <a:lnTo>
                        <a:pt x="116953" y="91811"/>
                      </a:lnTo>
                      <a:lnTo>
                        <a:pt x="115211" y="91454"/>
                      </a:lnTo>
                      <a:lnTo>
                        <a:pt x="113648" y="90784"/>
                      </a:lnTo>
                      <a:lnTo>
                        <a:pt x="112219" y="89802"/>
                      </a:lnTo>
                      <a:lnTo>
                        <a:pt x="111013" y="88596"/>
                      </a:lnTo>
                      <a:lnTo>
                        <a:pt x="110031" y="87167"/>
                      </a:lnTo>
                      <a:lnTo>
                        <a:pt x="109361" y="85560"/>
                      </a:lnTo>
                      <a:lnTo>
                        <a:pt x="109004" y="83863"/>
                      </a:lnTo>
                      <a:lnTo>
                        <a:pt x="108959" y="82925"/>
                      </a:lnTo>
                      <a:lnTo>
                        <a:pt x="108959" y="34251"/>
                      </a:lnTo>
                      <a:lnTo>
                        <a:pt x="109004" y="33313"/>
                      </a:lnTo>
                      <a:lnTo>
                        <a:pt x="109361" y="31572"/>
                      </a:lnTo>
                      <a:lnTo>
                        <a:pt x="110031" y="29964"/>
                      </a:lnTo>
                      <a:lnTo>
                        <a:pt x="111013" y="28580"/>
                      </a:lnTo>
                      <a:lnTo>
                        <a:pt x="112219" y="27329"/>
                      </a:lnTo>
                      <a:lnTo>
                        <a:pt x="113648" y="26392"/>
                      </a:lnTo>
                      <a:lnTo>
                        <a:pt x="115211" y="25722"/>
                      </a:lnTo>
                      <a:lnTo>
                        <a:pt x="116953" y="25364"/>
                      </a:lnTo>
                      <a:lnTo>
                        <a:pt x="117890" y="25320"/>
                      </a:lnTo>
                      <a:close/>
                      <a:moveTo>
                        <a:pt x="158705" y="25990"/>
                      </a:moveTo>
                      <a:lnTo>
                        <a:pt x="159598" y="26034"/>
                      </a:lnTo>
                      <a:lnTo>
                        <a:pt x="161340" y="26392"/>
                      </a:lnTo>
                      <a:lnTo>
                        <a:pt x="162948" y="27061"/>
                      </a:lnTo>
                      <a:lnTo>
                        <a:pt x="164377" y="28044"/>
                      </a:lnTo>
                      <a:lnTo>
                        <a:pt x="165582" y="29249"/>
                      </a:lnTo>
                      <a:lnTo>
                        <a:pt x="166520" y="30678"/>
                      </a:lnTo>
                      <a:lnTo>
                        <a:pt x="167190" y="32241"/>
                      </a:lnTo>
                      <a:lnTo>
                        <a:pt x="167547" y="33983"/>
                      </a:lnTo>
                      <a:lnTo>
                        <a:pt x="167592" y="34921"/>
                      </a:lnTo>
                      <a:lnTo>
                        <a:pt x="167592" y="83595"/>
                      </a:lnTo>
                      <a:lnTo>
                        <a:pt x="167547" y="84533"/>
                      </a:lnTo>
                      <a:lnTo>
                        <a:pt x="167190" y="86274"/>
                      </a:lnTo>
                      <a:lnTo>
                        <a:pt x="166520" y="87882"/>
                      </a:lnTo>
                      <a:lnTo>
                        <a:pt x="165582" y="89266"/>
                      </a:lnTo>
                      <a:lnTo>
                        <a:pt x="164377" y="90472"/>
                      </a:lnTo>
                      <a:lnTo>
                        <a:pt x="162948" y="91454"/>
                      </a:lnTo>
                      <a:lnTo>
                        <a:pt x="161340" y="92124"/>
                      </a:lnTo>
                      <a:lnTo>
                        <a:pt x="159598" y="92481"/>
                      </a:lnTo>
                      <a:lnTo>
                        <a:pt x="158705" y="92526"/>
                      </a:lnTo>
                      <a:lnTo>
                        <a:pt x="157768" y="92481"/>
                      </a:lnTo>
                      <a:lnTo>
                        <a:pt x="156026" y="92124"/>
                      </a:lnTo>
                      <a:lnTo>
                        <a:pt x="154418" y="91454"/>
                      </a:lnTo>
                      <a:lnTo>
                        <a:pt x="152989" y="90472"/>
                      </a:lnTo>
                      <a:lnTo>
                        <a:pt x="151784" y="89266"/>
                      </a:lnTo>
                      <a:lnTo>
                        <a:pt x="150846" y="87882"/>
                      </a:lnTo>
                      <a:lnTo>
                        <a:pt x="150176" y="86274"/>
                      </a:lnTo>
                      <a:lnTo>
                        <a:pt x="149819" y="84533"/>
                      </a:lnTo>
                      <a:lnTo>
                        <a:pt x="149774" y="83595"/>
                      </a:lnTo>
                      <a:lnTo>
                        <a:pt x="149774" y="34921"/>
                      </a:lnTo>
                      <a:lnTo>
                        <a:pt x="149819" y="33983"/>
                      </a:lnTo>
                      <a:lnTo>
                        <a:pt x="150176" y="32241"/>
                      </a:lnTo>
                      <a:lnTo>
                        <a:pt x="150846" y="30678"/>
                      </a:lnTo>
                      <a:lnTo>
                        <a:pt x="151784" y="29249"/>
                      </a:lnTo>
                      <a:lnTo>
                        <a:pt x="152989" y="28044"/>
                      </a:lnTo>
                      <a:lnTo>
                        <a:pt x="154418" y="27061"/>
                      </a:lnTo>
                      <a:lnTo>
                        <a:pt x="156026" y="26392"/>
                      </a:lnTo>
                      <a:lnTo>
                        <a:pt x="157768" y="26034"/>
                      </a:lnTo>
                      <a:lnTo>
                        <a:pt x="158705" y="25990"/>
                      </a:lnTo>
                      <a:close/>
                      <a:moveTo>
                        <a:pt x="77075" y="26347"/>
                      </a:moveTo>
                      <a:lnTo>
                        <a:pt x="78013" y="26392"/>
                      </a:lnTo>
                      <a:lnTo>
                        <a:pt x="79755" y="26749"/>
                      </a:lnTo>
                      <a:lnTo>
                        <a:pt x="81318" y="27419"/>
                      </a:lnTo>
                      <a:lnTo>
                        <a:pt x="82746" y="28356"/>
                      </a:lnTo>
                      <a:lnTo>
                        <a:pt x="83952" y="29562"/>
                      </a:lnTo>
                      <a:lnTo>
                        <a:pt x="84935" y="30991"/>
                      </a:lnTo>
                      <a:lnTo>
                        <a:pt x="85604" y="32599"/>
                      </a:lnTo>
                      <a:lnTo>
                        <a:pt x="85962" y="34340"/>
                      </a:lnTo>
                      <a:lnTo>
                        <a:pt x="86006" y="35278"/>
                      </a:lnTo>
                      <a:lnTo>
                        <a:pt x="86006" y="83952"/>
                      </a:lnTo>
                      <a:lnTo>
                        <a:pt x="85962" y="84845"/>
                      </a:lnTo>
                      <a:lnTo>
                        <a:pt x="85604" y="86587"/>
                      </a:lnTo>
                      <a:lnTo>
                        <a:pt x="84935" y="88194"/>
                      </a:lnTo>
                      <a:lnTo>
                        <a:pt x="83952" y="89623"/>
                      </a:lnTo>
                      <a:lnTo>
                        <a:pt x="82746" y="90829"/>
                      </a:lnTo>
                      <a:lnTo>
                        <a:pt x="81318" y="91811"/>
                      </a:lnTo>
                      <a:lnTo>
                        <a:pt x="79755" y="92481"/>
                      </a:lnTo>
                      <a:lnTo>
                        <a:pt x="78013" y="92839"/>
                      </a:lnTo>
                      <a:lnTo>
                        <a:pt x="76182" y="92839"/>
                      </a:lnTo>
                      <a:lnTo>
                        <a:pt x="74441" y="92481"/>
                      </a:lnTo>
                      <a:lnTo>
                        <a:pt x="72833" y="91811"/>
                      </a:lnTo>
                      <a:lnTo>
                        <a:pt x="71404" y="90829"/>
                      </a:lnTo>
                      <a:lnTo>
                        <a:pt x="70198" y="89623"/>
                      </a:lnTo>
                      <a:lnTo>
                        <a:pt x="69261" y="88194"/>
                      </a:lnTo>
                      <a:lnTo>
                        <a:pt x="68546" y="86587"/>
                      </a:lnTo>
                      <a:lnTo>
                        <a:pt x="68189" y="84845"/>
                      </a:lnTo>
                      <a:lnTo>
                        <a:pt x="68189" y="83952"/>
                      </a:lnTo>
                      <a:lnTo>
                        <a:pt x="68189" y="35278"/>
                      </a:lnTo>
                      <a:lnTo>
                        <a:pt x="68189" y="34340"/>
                      </a:lnTo>
                      <a:lnTo>
                        <a:pt x="68546" y="32599"/>
                      </a:lnTo>
                      <a:lnTo>
                        <a:pt x="69261" y="30991"/>
                      </a:lnTo>
                      <a:lnTo>
                        <a:pt x="70198" y="29562"/>
                      </a:lnTo>
                      <a:lnTo>
                        <a:pt x="71404" y="28356"/>
                      </a:lnTo>
                      <a:lnTo>
                        <a:pt x="72833" y="27419"/>
                      </a:lnTo>
                      <a:lnTo>
                        <a:pt x="74441" y="26749"/>
                      </a:lnTo>
                      <a:lnTo>
                        <a:pt x="76182" y="26392"/>
                      </a:lnTo>
                      <a:lnTo>
                        <a:pt x="77075" y="26347"/>
                      </a:lnTo>
                      <a:close/>
                      <a:moveTo>
                        <a:pt x="36260" y="26525"/>
                      </a:moveTo>
                      <a:lnTo>
                        <a:pt x="37198" y="26570"/>
                      </a:lnTo>
                      <a:lnTo>
                        <a:pt x="38940" y="26927"/>
                      </a:lnTo>
                      <a:lnTo>
                        <a:pt x="40547" y="27597"/>
                      </a:lnTo>
                      <a:lnTo>
                        <a:pt x="41976" y="28535"/>
                      </a:lnTo>
                      <a:lnTo>
                        <a:pt x="43182" y="29741"/>
                      </a:lnTo>
                      <a:lnTo>
                        <a:pt x="44120" y="31170"/>
                      </a:lnTo>
                      <a:lnTo>
                        <a:pt x="44789" y="32777"/>
                      </a:lnTo>
                      <a:lnTo>
                        <a:pt x="45147" y="34519"/>
                      </a:lnTo>
                      <a:lnTo>
                        <a:pt x="45191" y="35412"/>
                      </a:lnTo>
                      <a:lnTo>
                        <a:pt x="45191" y="84131"/>
                      </a:lnTo>
                      <a:lnTo>
                        <a:pt x="45147" y="85024"/>
                      </a:lnTo>
                      <a:lnTo>
                        <a:pt x="44789" y="86765"/>
                      </a:lnTo>
                      <a:lnTo>
                        <a:pt x="44120" y="88373"/>
                      </a:lnTo>
                      <a:lnTo>
                        <a:pt x="43182" y="89802"/>
                      </a:lnTo>
                      <a:lnTo>
                        <a:pt x="41976" y="91008"/>
                      </a:lnTo>
                      <a:lnTo>
                        <a:pt x="40547" y="91945"/>
                      </a:lnTo>
                      <a:lnTo>
                        <a:pt x="38940" y="92660"/>
                      </a:lnTo>
                      <a:lnTo>
                        <a:pt x="37198" y="93017"/>
                      </a:lnTo>
                      <a:lnTo>
                        <a:pt x="35367" y="93017"/>
                      </a:lnTo>
                      <a:lnTo>
                        <a:pt x="33626" y="92660"/>
                      </a:lnTo>
                      <a:lnTo>
                        <a:pt x="32018" y="91945"/>
                      </a:lnTo>
                      <a:lnTo>
                        <a:pt x="30589" y="91008"/>
                      </a:lnTo>
                      <a:lnTo>
                        <a:pt x="29383" y="89802"/>
                      </a:lnTo>
                      <a:lnTo>
                        <a:pt x="28446" y="88373"/>
                      </a:lnTo>
                      <a:lnTo>
                        <a:pt x="27776" y="86765"/>
                      </a:lnTo>
                      <a:lnTo>
                        <a:pt x="27418" y="85024"/>
                      </a:lnTo>
                      <a:lnTo>
                        <a:pt x="27374" y="84131"/>
                      </a:lnTo>
                      <a:lnTo>
                        <a:pt x="27374" y="35412"/>
                      </a:lnTo>
                      <a:lnTo>
                        <a:pt x="27418" y="34519"/>
                      </a:lnTo>
                      <a:lnTo>
                        <a:pt x="27776" y="32777"/>
                      </a:lnTo>
                      <a:lnTo>
                        <a:pt x="28446" y="31170"/>
                      </a:lnTo>
                      <a:lnTo>
                        <a:pt x="29383" y="29741"/>
                      </a:lnTo>
                      <a:lnTo>
                        <a:pt x="30589" y="28535"/>
                      </a:lnTo>
                      <a:lnTo>
                        <a:pt x="32018" y="27597"/>
                      </a:lnTo>
                      <a:lnTo>
                        <a:pt x="33626" y="26927"/>
                      </a:lnTo>
                      <a:lnTo>
                        <a:pt x="35367" y="26570"/>
                      </a:lnTo>
                      <a:lnTo>
                        <a:pt x="36260" y="26525"/>
                      </a:lnTo>
                      <a:close/>
                      <a:moveTo>
                        <a:pt x="5895" y="0"/>
                      </a:moveTo>
                      <a:lnTo>
                        <a:pt x="4600" y="268"/>
                      </a:lnTo>
                      <a:lnTo>
                        <a:pt x="3438" y="759"/>
                      </a:lnTo>
                      <a:lnTo>
                        <a:pt x="2367" y="1474"/>
                      </a:lnTo>
                      <a:lnTo>
                        <a:pt x="1474" y="2367"/>
                      </a:lnTo>
                      <a:lnTo>
                        <a:pt x="804" y="3439"/>
                      </a:lnTo>
                      <a:lnTo>
                        <a:pt x="268" y="4600"/>
                      </a:lnTo>
                      <a:lnTo>
                        <a:pt x="45" y="5895"/>
                      </a:lnTo>
                      <a:lnTo>
                        <a:pt x="0" y="6565"/>
                      </a:lnTo>
                      <a:lnTo>
                        <a:pt x="0" y="112174"/>
                      </a:lnTo>
                      <a:lnTo>
                        <a:pt x="0" y="112799"/>
                      </a:lnTo>
                      <a:lnTo>
                        <a:pt x="268" y="114005"/>
                      </a:lnTo>
                      <a:lnTo>
                        <a:pt x="714" y="115122"/>
                      </a:lnTo>
                      <a:lnTo>
                        <a:pt x="1340" y="116149"/>
                      </a:lnTo>
                      <a:lnTo>
                        <a:pt x="2143" y="116997"/>
                      </a:lnTo>
                      <a:lnTo>
                        <a:pt x="3081" y="117712"/>
                      </a:lnTo>
                      <a:lnTo>
                        <a:pt x="4153" y="118247"/>
                      </a:lnTo>
                      <a:lnTo>
                        <a:pt x="5314" y="118605"/>
                      </a:lnTo>
                      <a:lnTo>
                        <a:pt x="5939" y="118694"/>
                      </a:lnTo>
                      <a:lnTo>
                        <a:pt x="195903" y="118694"/>
                      </a:lnTo>
                      <a:lnTo>
                        <a:pt x="195903" y="10405"/>
                      </a:lnTo>
                      <a:lnTo>
                        <a:pt x="195903" y="10360"/>
                      </a:lnTo>
                      <a:lnTo>
                        <a:pt x="195903" y="10316"/>
                      </a:lnTo>
                      <a:lnTo>
                        <a:pt x="195903" y="6565"/>
                      </a:lnTo>
                      <a:lnTo>
                        <a:pt x="195859" y="5895"/>
                      </a:lnTo>
                      <a:lnTo>
                        <a:pt x="195591" y="4600"/>
                      </a:lnTo>
                      <a:lnTo>
                        <a:pt x="195100" y="3439"/>
                      </a:lnTo>
                      <a:lnTo>
                        <a:pt x="194385" y="2367"/>
                      </a:lnTo>
                      <a:lnTo>
                        <a:pt x="193492" y="1474"/>
                      </a:lnTo>
                      <a:lnTo>
                        <a:pt x="192465" y="759"/>
                      </a:lnTo>
                      <a:lnTo>
                        <a:pt x="191259" y="268"/>
                      </a:lnTo>
                      <a:lnTo>
                        <a:pt x="1900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998;p46">
                  <a:extLst>
                    <a:ext uri="{FF2B5EF4-FFF2-40B4-BE49-F238E27FC236}">
                      <a16:creationId xmlns:a16="http://schemas.microsoft.com/office/drawing/2014/main" id="{EEC52D6B-6EB7-CBD1-5BB3-34DC87E9A8F6}"/>
                    </a:ext>
                  </a:extLst>
                </p:cNvPr>
                <p:cNvSpPr/>
                <p:nvPr/>
              </p:nvSpPr>
              <p:spPr>
                <a:xfrm>
                  <a:off x="5565500" y="998700"/>
                  <a:ext cx="1817500" cy="4217725"/>
                </a:xfrm>
                <a:custGeom>
                  <a:avLst/>
                  <a:gdLst/>
                  <a:ahLst/>
                  <a:cxnLst/>
                  <a:rect l="l" t="t" r="r" b="b"/>
                  <a:pathLst>
                    <a:path w="72700" h="168709" extrusionOk="0">
                      <a:moveTo>
                        <a:pt x="34921" y="132582"/>
                      </a:moveTo>
                      <a:lnTo>
                        <a:pt x="36707" y="132984"/>
                      </a:lnTo>
                      <a:lnTo>
                        <a:pt x="38315" y="133654"/>
                      </a:lnTo>
                      <a:lnTo>
                        <a:pt x="39744" y="134636"/>
                      </a:lnTo>
                      <a:lnTo>
                        <a:pt x="40994" y="135842"/>
                      </a:lnTo>
                      <a:lnTo>
                        <a:pt x="41977" y="137315"/>
                      </a:lnTo>
                      <a:lnTo>
                        <a:pt x="42647" y="138923"/>
                      </a:lnTo>
                      <a:lnTo>
                        <a:pt x="43004" y="140665"/>
                      </a:lnTo>
                      <a:lnTo>
                        <a:pt x="43048" y="141602"/>
                      </a:lnTo>
                      <a:lnTo>
                        <a:pt x="43004" y="142540"/>
                      </a:lnTo>
                      <a:lnTo>
                        <a:pt x="42647" y="144326"/>
                      </a:lnTo>
                      <a:lnTo>
                        <a:pt x="41977" y="145934"/>
                      </a:lnTo>
                      <a:lnTo>
                        <a:pt x="40994" y="147363"/>
                      </a:lnTo>
                      <a:lnTo>
                        <a:pt x="39744" y="148613"/>
                      </a:lnTo>
                      <a:lnTo>
                        <a:pt x="38315" y="149596"/>
                      </a:lnTo>
                      <a:lnTo>
                        <a:pt x="36707" y="150265"/>
                      </a:lnTo>
                      <a:lnTo>
                        <a:pt x="34921" y="150623"/>
                      </a:lnTo>
                      <a:lnTo>
                        <a:pt x="33983" y="150667"/>
                      </a:lnTo>
                      <a:lnTo>
                        <a:pt x="33090" y="150623"/>
                      </a:lnTo>
                      <a:lnTo>
                        <a:pt x="31304" y="150265"/>
                      </a:lnTo>
                      <a:lnTo>
                        <a:pt x="29696" y="149596"/>
                      </a:lnTo>
                      <a:lnTo>
                        <a:pt x="28223" y="148613"/>
                      </a:lnTo>
                      <a:lnTo>
                        <a:pt x="27017" y="147363"/>
                      </a:lnTo>
                      <a:lnTo>
                        <a:pt x="26035" y="145934"/>
                      </a:lnTo>
                      <a:lnTo>
                        <a:pt x="25365" y="144326"/>
                      </a:lnTo>
                      <a:lnTo>
                        <a:pt x="25008" y="142540"/>
                      </a:lnTo>
                      <a:lnTo>
                        <a:pt x="24963" y="141602"/>
                      </a:lnTo>
                      <a:lnTo>
                        <a:pt x="25008" y="140665"/>
                      </a:lnTo>
                      <a:lnTo>
                        <a:pt x="25365" y="138923"/>
                      </a:lnTo>
                      <a:lnTo>
                        <a:pt x="26035" y="137315"/>
                      </a:lnTo>
                      <a:lnTo>
                        <a:pt x="27017" y="135842"/>
                      </a:lnTo>
                      <a:lnTo>
                        <a:pt x="28223" y="134636"/>
                      </a:lnTo>
                      <a:lnTo>
                        <a:pt x="29696" y="133654"/>
                      </a:lnTo>
                      <a:lnTo>
                        <a:pt x="31304" y="132984"/>
                      </a:lnTo>
                      <a:lnTo>
                        <a:pt x="33090" y="132582"/>
                      </a:lnTo>
                      <a:close/>
                      <a:moveTo>
                        <a:pt x="1" y="1"/>
                      </a:moveTo>
                      <a:lnTo>
                        <a:pt x="1" y="141424"/>
                      </a:lnTo>
                      <a:lnTo>
                        <a:pt x="7146" y="141424"/>
                      </a:lnTo>
                      <a:lnTo>
                        <a:pt x="7146" y="141602"/>
                      </a:lnTo>
                      <a:lnTo>
                        <a:pt x="7146" y="141826"/>
                      </a:lnTo>
                      <a:lnTo>
                        <a:pt x="7146" y="143210"/>
                      </a:lnTo>
                      <a:lnTo>
                        <a:pt x="7458" y="145934"/>
                      </a:lnTo>
                      <a:lnTo>
                        <a:pt x="7994" y="148524"/>
                      </a:lnTo>
                      <a:lnTo>
                        <a:pt x="8753" y="151069"/>
                      </a:lnTo>
                      <a:lnTo>
                        <a:pt x="9780" y="153481"/>
                      </a:lnTo>
                      <a:lnTo>
                        <a:pt x="11031" y="155758"/>
                      </a:lnTo>
                      <a:lnTo>
                        <a:pt x="12460" y="157901"/>
                      </a:lnTo>
                      <a:lnTo>
                        <a:pt x="14112" y="159866"/>
                      </a:lnTo>
                      <a:lnTo>
                        <a:pt x="15943" y="161697"/>
                      </a:lnTo>
                      <a:lnTo>
                        <a:pt x="17952" y="163349"/>
                      </a:lnTo>
                      <a:lnTo>
                        <a:pt x="20096" y="164823"/>
                      </a:lnTo>
                      <a:lnTo>
                        <a:pt x="22373" y="166029"/>
                      </a:lnTo>
                      <a:lnTo>
                        <a:pt x="24784" y="167056"/>
                      </a:lnTo>
                      <a:lnTo>
                        <a:pt x="27285" y="167860"/>
                      </a:lnTo>
                      <a:lnTo>
                        <a:pt x="29920" y="168395"/>
                      </a:lnTo>
                      <a:lnTo>
                        <a:pt x="32599" y="168663"/>
                      </a:lnTo>
                      <a:lnTo>
                        <a:pt x="33983" y="168708"/>
                      </a:lnTo>
                      <a:lnTo>
                        <a:pt x="35368" y="168663"/>
                      </a:lnTo>
                      <a:lnTo>
                        <a:pt x="38092" y="168395"/>
                      </a:lnTo>
                      <a:lnTo>
                        <a:pt x="40726" y="167860"/>
                      </a:lnTo>
                      <a:lnTo>
                        <a:pt x="43227" y="167056"/>
                      </a:lnTo>
                      <a:lnTo>
                        <a:pt x="45638" y="166029"/>
                      </a:lnTo>
                      <a:lnTo>
                        <a:pt x="47916" y="164823"/>
                      </a:lnTo>
                      <a:lnTo>
                        <a:pt x="50059" y="163349"/>
                      </a:lnTo>
                      <a:lnTo>
                        <a:pt x="52069" y="161697"/>
                      </a:lnTo>
                      <a:lnTo>
                        <a:pt x="53900" y="159866"/>
                      </a:lnTo>
                      <a:lnTo>
                        <a:pt x="55507" y="157901"/>
                      </a:lnTo>
                      <a:lnTo>
                        <a:pt x="56981" y="155758"/>
                      </a:lnTo>
                      <a:lnTo>
                        <a:pt x="58231" y="153481"/>
                      </a:lnTo>
                      <a:lnTo>
                        <a:pt x="59258" y="151069"/>
                      </a:lnTo>
                      <a:lnTo>
                        <a:pt x="60018" y="148524"/>
                      </a:lnTo>
                      <a:lnTo>
                        <a:pt x="60553" y="145934"/>
                      </a:lnTo>
                      <a:lnTo>
                        <a:pt x="60821" y="143210"/>
                      </a:lnTo>
                      <a:lnTo>
                        <a:pt x="60866" y="141826"/>
                      </a:lnTo>
                      <a:lnTo>
                        <a:pt x="60866" y="141602"/>
                      </a:lnTo>
                      <a:lnTo>
                        <a:pt x="60866" y="141424"/>
                      </a:lnTo>
                      <a:lnTo>
                        <a:pt x="63724" y="141424"/>
                      </a:lnTo>
                      <a:lnTo>
                        <a:pt x="64662" y="141379"/>
                      </a:lnTo>
                      <a:lnTo>
                        <a:pt x="66403" y="141022"/>
                      </a:lnTo>
                      <a:lnTo>
                        <a:pt x="68011" y="140352"/>
                      </a:lnTo>
                      <a:lnTo>
                        <a:pt x="69440" y="139370"/>
                      </a:lnTo>
                      <a:lnTo>
                        <a:pt x="70646" y="138164"/>
                      </a:lnTo>
                      <a:lnTo>
                        <a:pt x="71628" y="136735"/>
                      </a:lnTo>
                      <a:lnTo>
                        <a:pt x="72298" y="135127"/>
                      </a:lnTo>
                      <a:lnTo>
                        <a:pt x="72655" y="133341"/>
                      </a:lnTo>
                      <a:lnTo>
                        <a:pt x="72700" y="132448"/>
                      </a:lnTo>
                      <a:lnTo>
                        <a:pt x="72700" y="74218"/>
                      </a:lnTo>
                      <a:lnTo>
                        <a:pt x="72655" y="73369"/>
                      </a:lnTo>
                      <a:lnTo>
                        <a:pt x="72342" y="71717"/>
                      </a:lnTo>
                      <a:lnTo>
                        <a:pt x="72074" y="70913"/>
                      </a:lnTo>
                      <a:lnTo>
                        <a:pt x="31661" y="70913"/>
                      </a:lnTo>
                      <a:lnTo>
                        <a:pt x="30366" y="70868"/>
                      </a:lnTo>
                      <a:lnTo>
                        <a:pt x="27821" y="70288"/>
                      </a:lnTo>
                      <a:lnTo>
                        <a:pt x="25544" y="69216"/>
                      </a:lnTo>
                      <a:lnTo>
                        <a:pt x="23489" y="67743"/>
                      </a:lnTo>
                      <a:lnTo>
                        <a:pt x="21748" y="65822"/>
                      </a:lnTo>
                      <a:lnTo>
                        <a:pt x="20364" y="63590"/>
                      </a:lnTo>
                      <a:lnTo>
                        <a:pt x="19381" y="61089"/>
                      </a:lnTo>
                      <a:lnTo>
                        <a:pt x="18890" y="58365"/>
                      </a:lnTo>
                      <a:lnTo>
                        <a:pt x="18845" y="56936"/>
                      </a:lnTo>
                      <a:lnTo>
                        <a:pt x="18845" y="32911"/>
                      </a:lnTo>
                      <a:lnTo>
                        <a:pt x="18890" y="31572"/>
                      </a:lnTo>
                      <a:lnTo>
                        <a:pt x="19381" y="29026"/>
                      </a:lnTo>
                      <a:lnTo>
                        <a:pt x="20274" y="26660"/>
                      </a:lnTo>
                      <a:lnTo>
                        <a:pt x="21614" y="24606"/>
                      </a:lnTo>
                      <a:lnTo>
                        <a:pt x="23221" y="22819"/>
                      </a:lnTo>
                      <a:lnTo>
                        <a:pt x="25186" y="21435"/>
                      </a:lnTo>
                      <a:lnTo>
                        <a:pt x="27330" y="20408"/>
                      </a:lnTo>
                      <a:lnTo>
                        <a:pt x="29696" y="19917"/>
                      </a:lnTo>
                      <a:lnTo>
                        <a:pt x="30947" y="19872"/>
                      </a:lnTo>
                      <a:lnTo>
                        <a:pt x="49077" y="19872"/>
                      </a:lnTo>
                      <a:lnTo>
                        <a:pt x="43584" y="7726"/>
                      </a:lnTo>
                      <a:lnTo>
                        <a:pt x="43182" y="6877"/>
                      </a:lnTo>
                      <a:lnTo>
                        <a:pt x="42155" y="5270"/>
                      </a:lnTo>
                      <a:lnTo>
                        <a:pt x="40950" y="3841"/>
                      </a:lnTo>
                      <a:lnTo>
                        <a:pt x="39521" y="2635"/>
                      </a:lnTo>
                      <a:lnTo>
                        <a:pt x="37958" y="1608"/>
                      </a:lnTo>
                      <a:lnTo>
                        <a:pt x="36261" y="849"/>
                      </a:lnTo>
                      <a:lnTo>
                        <a:pt x="34475" y="313"/>
                      </a:lnTo>
                      <a:lnTo>
                        <a:pt x="32599" y="45"/>
                      </a:lnTo>
                      <a:lnTo>
                        <a:pt x="31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99;p46">
                  <a:extLst>
                    <a:ext uri="{FF2B5EF4-FFF2-40B4-BE49-F238E27FC236}">
                      <a16:creationId xmlns:a16="http://schemas.microsoft.com/office/drawing/2014/main" id="{19320433-8060-45A4-9454-7015ED58761F}"/>
                    </a:ext>
                  </a:extLst>
                </p:cNvPr>
                <p:cNvSpPr/>
                <p:nvPr/>
              </p:nvSpPr>
              <p:spPr>
                <a:xfrm>
                  <a:off x="6482050" y="1940925"/>
                  <a:ext cx="684375" cy="385175"/>
                </a:xfrm>
                <a:custGeom>
                  <a:avLst/>
                  <a:gdLst/>
                  <a:ahLst/>
                  <a:cxnLst/>
                  <a:rect l="l" t="t" r="r" b="b"/>
                  <a:pathLst>
                    <a:path w="27375" h="15407" extrusionOk="0">
                      <a:moveTo>
                        <a:pt x="1" y="1"/>
                      </a:moveTo>
                      <a:lnTo>
                        <a:pt x="1" y="15407"/>
                      </a:lnTo>
                      <a:lnTo>
                        <a:pt x="27375" y="15407"/>
                      </a:lnTo>
                      <a:lnTo>
                        <a:pt x="204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Graphic 83" descr="Search Inventory with solid fill">
                <a:extLst>
                  <a:ext uri="{FF2B5EF4-FFF2-40B4-BE49-F238E27FC236}">
                    <a16:creationId xmlns:a16="http://schemas.microsoft.com/office/drawing/2014/main" id="{3BF4BDFE-D3CD-17B0-18CF-A686BDF4E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3908" y="3748631"/>
                <a:ext cx="640080" cy="640080"/>
              </a:xfrm>
              <a:prstGeom prst="rect">
                <a:avLst/>
              </a:prstGeom>
            </p:spPr>
          </p:pic>
          <p:pic>
            <p:nvPicPr>
              <p:cNvPr id="86" name="Graphic 85" descr="Receipt with solid fill">
                <a:extLst>
                  <a:ext uri="{FF2B5EF4-FFF2-40B4-BE49-F238E27FC236}">
                    <a16:creationId xmlns:a16="http://schemas.microsoft.com/office/drawing/2014/main" id="{527CE27F-7057-314C-1732-43397FD7B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1371" y="1645050"/>
                <a:ext cx="640080" cy="640080"/>
              </a:xfrm>
              <a:prstGeom prst="rect">
                <a:avLst/>
              </a:prstGeom>
            </p:spPr>
          </p:pic>
          <p:pic>
            <p:nvPicPr>
              <p:cNvPr id="94" name="Graphic 93" descr="Blueprint with solid fill">
                <a:extLst>
                  <a:ext uri="{FF2B5EF4-FFF2-40B4-BE49-F238E27FC236}">
                    <a16:creationId xmlns:a16="http://schemas.microsoft.com/office/drawing/2014/main" id="{B3138D64-4B75-3151-54F6-6FB42648CD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8853" y="677910"/>
                <a:ext cx="640080" cy="640080"/>
              </a:xfrm>
              <a:prstGeom prst="rect">
                <a:avLst/>
              </a:prstGeom>
            </p:spPr>
          </p:pic>
          <p:pic>
            <p:nvPicPr>
              <p:cNvPr id="96" name="Graphic 95" descr="Freight with solid fill">
                <a:extLst>
                  <a:ext uri="{FF2B5EF4-FFF2-40B4-BE49-F238E27FC236}">
                    <a16:creationId xmlns:a16="http://schemas.microsoft.com/office/drawing/2014/main" id="{79A3666A-C210-6C4C-1E71-EDB84DE0AB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17872" y="3012207"/>
                <a:ext cx="640080" cy="640080"/>
              </a:xfrm>
              <a:prstGeom prst="rect">
                <a:avLst/>
              </a:prstGeom>
            </p:spPr>
          </p:pic>
          <p:pic>
            <p:nvPicPr>
              <p:cNvPr id="98" name="Graphic 97" descr="Earth Globe - Asia with solid fill">
                <a:extLst>
                  <a:ext uri="{FF2B5EF4-FFF2-40B4-BE49-F238E27FC236}">
                    <a16:creationId xmlns:a16="http://schemas.microsoft.com/office/drawing/2014/main" id="{8B485369-7F91-4A1E-A510-E205D64251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2178" y="2979303"/>
                <a:ext cx="274320" cy="274320"/>
              </a:xfrm>
              <a:prstGeom prst="rect">
                <a:avLst/>
              </a:prstGeom>
            </p:spPr>
          </p:pic>
          <p:pic>
            <p:nvPicPr>
              <p:cNvPr id="102" name="Graphic 101" descr="Call center with solid fill">
                <a:extLst>
                  <a:ext uri="{FF2B5EF4-FFF2-40B4-BE49-F238E27FC236}">
                    <a16:creationId xmlns:a16="http://schemas.microsoft.com/office/drawing/2014/main" id="{0B93DE56-6564-6606-0976-A5CFA35F9A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37110" y="1625295"/>
                <a:ext cx="640080" cy="640080"/>
              </a:xfrm>
              <a:prstGeom prst="rect">
                <a:avLst/>
              </a:prstGeom>
            </p:spPr>
          </p:pic>
        </p:grpSp>
      </p:grpSp>
      <p:sp>
        <p:nvSpPr>
          <p:cNvPr id="114" name="Google Shape;1250;p34">
            <a:extLst>
              <a:ext uri="{FF2B5EF4-FFF2-40B4-BE49-F238E27FC236}">
                <a16:creationId xmlns:a16="http://schemas.microsoft.com/office/drawing/2014/main" id="{5AA01DB1-5AF5-1EAC-92B8-5EC51D434BFF}"/>
              </a:ext>
            </a:extLst>
          </p:cNvPr>
          <p:cNvSpPr/>
          <p:nvPr/>
        </p:nvSpPr>
        <p:spPr>
          <a:xfrm>
            <a:off x="1967332" y="2264360"/>
            <a:ext cx="822960" cy="15175"/>
          </a:xfrm>
          <a:custGeom>
            <a:avLst/>
            <a:gdLst/>
            <a:ahLst/>
            <a:cxnLst/>
            <a:rect l="l" t="t" r="r" b="b"/>
            <a:pathLst>
              <a:path w="15881" h="1" fill="none" extrusionOk="0">
                <a:moveTo>
                  <a:pt x="1" y="0"/>
                </a:moveTo>
                <a:lnTo>
                  <a:pt x="15881" y="0"/>
                </a:lnTo>
              </a:path>
            </a:pathLst>
          </a:custGeom>
          <a:noFill/>
          <a:ln w="11150" cap="rnd" cmpd="sng">
            <a:solidFill>
              <a:srgbClr val="000000"/>
            </a:solidFill>
            <a:prstDash val="dot"/>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3;p34">
            <a:extLst>
              <a:ext uri="{FF2B5EF4-FFF2-40B4-BE49-F238E27FC236}">
                <a16:creationId xmlns:a16="http://schemas.microsoft.com/office/drawing/2014/main" id="{05E59479-825A-ADD9-4CE6-8758D0D6D370}"/>
              </a:ext>
            </a:extLst>
          </p:cNvPr>
          <p:cNvSpPr txBox="1"/>
          <p:nvPr/>
        </p:nvSpPr>
        <p:spPr>
          <a:xfrm>
            <a:off x="397493" y="2137305"/>
            <a:ext cx="1610723" cy="201300"/>
          </a:xfrm>
          <a:prstGeom prst="rect">
            <a:avLst/>
          </a:prstGeom>
          <a:noFill/>
          <a:ln>
            <a:noFill/>
          </a:ln>
        </p:spPr>
        <p:txBody>
          <a:bodyPr spcFirstLastPara="1" wrap="square" lIns="0" tIns="7150" rIns="0" bIns="0" anchor="t" anchorCtr="0">
            <a:noAutofit/>
          </a:bodyPr>
          <a:lstStyle/>
          <a:p>
            <a:pPr marL="0" marR="0" lvl="0" indent="0" algn="l" rtl="0">
              <a:lnSpc>
                <a:spcPct val="115000"/>
              </a:lnSpc>
              <a:spcBef>
                <a:spcPts val="0"/>
              </a:spcBef>
              <a:spcAft>
                <a:spcPts val="0"/>
              </a:spcAft>
              <a:buNone/>
            </a:pPr>
            <a:r>
              <a:rPr lang="en" sz="1200" b="1" dirty="0">
                <a:solidFill>
                  <a:schemeClr val="tx2"/>
                </a:solidFill>
                <a:latin typeface="Fira Sans"/>
                <a:ea typeface="Fira Sans"/>
                <a:cs typeface="Fira Sans"/>
                <a:sym typeface="Fira Sans"/>
              </a:rPr>
              <a:t>After Sales Services</a:t>
            </a:r>
            <a:endParaRPr sz="1200" dirty="0">
              <a:solidFill>
                <a:schemeClr val="tx2"/>
              </a:solidFill>
              <a:latin typeface="Fira Sans"/>
              <a:ea typeface="Fira Sans"/>
              <a:cs typeface="Fira Sans"/>
              <a:sym typeface="Fira Sans"/>
            </a:endParaRPr>
          </a:p>
        </p:txBody>
      </p:sp>
      <p:sp>
        <p:nvSpPr>
          <p:cNvPr id="2" name="Title 1">
            <a:extLst>
              <a:ext uri="{FF2B5EF4-FFF2-40B4-BE49-F238E27FC236}">
                <a16:creationId xmlns:a16="http://schemas.microsoft.com/office/drawing/2014/main" id="{C3649CAB-3A94-A64A-E0A6-35F845E1DA37}"/>
              </a:ext>
            </a:extLst>
          </p:cNvPr>
          <p:cNvSpPr>
            <a:spLocks noGrp="1"/>
          </p:cNvSpPr>
          <p:nvPr>
            <p:ph type="title"/>
          </p:nvPr>
        </p:nvSpPr>
        <p:spPr>
          <a:xfrm>
            <a:off x="720000" y="445025"/>
            <a:ext cx="7704000" cy="572700"/>
          </a:xfrm>
        </p:spPr>
        <p:txBody>
          <a:bodyPr/>
          <a:lstStyle/>
          <a:p>
            <a:r>
              <a:rPr lang="en-US" dirty="0"/>
              <a:t>What is the criteria to classify ?</a:t>
            </a:r>
          </a:p>
        </p:txBody>
      </p:sp>
    </p:spTree>
    <p:extLst>
      <p:ext uri="{BB962C8B-B14F-4D97-AF65-F5344CB8AC3E}">
        <p14:creationId xmlns:p14="http://schemas.microsoft.com/office/powerpoint/2010/main" val="93224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6" name="Google Shape;606;p31"/>
          <p:cNvSpPr txBox="1">
            <a:spLocks noGrp="1"/>
          </p:cNvSpPr>
          <p:nvPr>
            <p:ph type="title"/>
          </p:nvPr>
        </p:nvSpPr>
        <p:spPr>
          <a:xfrm>
            <a:off x="713150" y="2106525"/>
            <a:ext cx="4778800" cy="171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Methodology</a:t>
            </a:r>
          </a:p>
        </p:txBody>
      </p:sp>
      <p:sp>
        <p:nvSpPr>
          <p:cNvPr id="607" name="Google Shape;607;p31"/>
          <p:cNvSpPr txBox="1">
            <a:spLocks noGrp="1"/>
          </p:cNvSpPr>
          <p:nvPr>
            <p:ph type="title" idx="2"/>
          </p:nvPr>
        </p:nvSpPr>
        <p:spPr>
          <a:xfrm>
            <a:off x="713150" y="1154400"/>
            <a:ext cx="1306150" cy="8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058" name="Picture 10" descr="Warehouse Vectors &amp; Illustrations for Free Download | Freepik">
            <a:extLst>
              <a:ext uri="{FF2B5EF4-FFF2-40B4-BE49-F238E27FC236}">
                <a16:creationId xmlns:a16="http://schemas.microsoft.com/office/drawing/2014/main" id="{D94B7F17-2A56-A957-95B4-68EBEEB8DB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632" b="90391" l="9585" r="89617">
                        <a14:foregroundMark x1="89617" y1="37134" x2="88978" y2="37134"/>
                        <a14:foregroundMark x1="55112" y1="8632" x2="55112" y2="8632"/>
                        <a14:foregroundMark x1="9585" y1="31107" x2="9585" y2="31107"/>
                        <a14:foregroundMark x1="57348" y1="82410" x2="67732" y2="81759"/>
                        <a14:foregroundMark x1="67732" y1="81759" x2="75080" y2="78013"/>
                        <a14:foregroundMark x1="60863" y1="73779" x2="49361" y2="84039"/>
                        <a14:foregroundMark x1="34665" y1="70684" x2="32268" y2="75081"/>
                        <a14:foregroundMark x1="45847" y1="74919" x2="49521" y2="72801"/>
                        <a14:foregroundMark x1="57188" y1="65961" x2="57188" y2="63681"/>
                        <a14:foregroundMark x1="43610" y1="62866" x2="45367" y2="62215"/>
                        <a14:foregroundMark x1="55911" y1="90391" x2="55911" y2="90391"/>
                        <a14:backgroundMark x1="15176" y1="58306" x2="15176" y2="58306"/>
                        <a14:backgroundMark x1="36901" y1="67590" x2="36901" y2="67590"/>
                        <a14:backgroundMark x1="75879" y1="48371" x2="75879" y2="48371"/>
                        <a14:backgroundMark x1="77476" y1="50000" x2="74121" y2="47394"/>
                        <a14:backgroundMark x1="70607" y1="45114" x2="70607" y2="45114"/>
                        <a14:backgroundMark x1="67891" y1="45114" x2="69169" y2="44951"/>
                        <a14:backgroundMark x1="71406" y1="45603" x2="73003" y2="473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97525" y="1135379"/>
            <a:ext cx="2928600" cy="287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5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299B-CFD0-B712-CBD2-1B6EC23B407E}"/>
              </a:ext>
            </a:extLst>
          </p:cNvPr>
          <p:cNvSpPr>
            <a:spLocks noGrp="1"/>
          </p:cNvSpPr>
          <p:nvPr>
            <p:ph type="title"/>
          </p:nvPr>
        </p:nvSpPr>
        <p:spPr/>
        <p:txBody>
          <a:bodyPr/>
          <a:lstStyle/>
          <a:p>
            <a:r>
              <a:rPr lang="en-US" dirty="0"/>
              <a:t>Data Collection</a:t>
            </a:r>
          </a:p>
        </p:txBody>
      </p:sp>
      <p:pic>
        <p:nvPicPr>
          <p:cNvPr id="4" name="Picture 6" descr="Research Paper Outline with Paper Template">
            <a:extLst>
              <a:ext uri="{FF2B5EF4-FFF2-40B4-BE49-F238E27FC236}">
                <a16:creationId xmlns:a16="http://schemas.microsoft.com/office/drawing/2014/main" id="{4A8AC427-8B67-E274-F8B9-83ACFD5C4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95" y="1688562"/>
            <a:ext cx="3514780" cy="2713836"/>
          </a:xfrm>
          <a:prstGeom prst="rect">
            <a:avLst/>
          </a:prstGeom>
          <a:noFill/>
          <a:extLst>
            <a:ext uri="{909E8E84-426E-40DD-AFC4-6F175D3DCCD1}">
              <a14:hiddenFill xmlns:a14="http://schemas.microsoft.com/office/drawing/2010/main">
                <a:solidFill>
                  <a:srgbClr val="FFFFFF"/>
                </a:solidFill>
              </a14:hiddenFill>
            </a:ext>
          </a:extLst>
        </p:spPr>
      </p:pic>
      <p:sp>
        <p:nvSpPr>
          <p:cNvPr id="53" name="Google Shape;899;p38">
            <a:extLst>
              <a:ext uri="{FF2B5EF4-FFF2-40B4-BE49-F238E27FC236}">
                <a16:creationId xmlns:a16="http://schemas.microsoft.com/office/drawing/2014/main" id="{F8A7358A-D9BD-496C-7D76-D14D31E96E45}"/>
              </a:ext>
            </a:extLst>
          </p:cNvPr>
          <p:cNvSpPr txBox="1">
            <a:spLocks/>
          </p:cNvSpPr>
          <p:nvPr/>
        </p:nvSpPr>
        <p:spPr>
          <a:xfrm>
            <a:off x="4234790" y="1747665"/>
            <a:ext cx="1975200" cy="429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latin typeface="Fira Sans" panose="020B0503050000020004" pitchFamily="34" charset="0"/>
              </a:rPr>
              <a:t>Students</a:t>
            </a:r>
          </a:p>
        </p:txBody>
      </p:sp>
      <p:sp>
        <p:nvSpPr>
          <p:cNvPr id="54" name="Google Shape;901;p38">
            <a:extLst>
              <a:ext uri="{FF2B5EF4-FFF2-40B4-BE49-F238E27FC236}">
                <a16:creationId xmlns:a16="http://schemas.microsoft.com/office/drawing/2014/main" id="{5B9ED0CF-CA33-21B3-53CF-AFF4D810D0E3}"/>
              </a:ext>
            </a:extLst>
          </p:cNvPr>
          <p:cNvSpPr txBox="1">
            <a:spLocks/>
          </p:cNvSpPr>
          <p:nvPr/>
        </p:nvSpPr>
        <p:spPr>
          <a:xfrm>
            <a:off x="6609074" y="1747665"/>
            <a:ext cx="1975200" cy="429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latin typeface="Fira Sans" panose="020B0503050000020004" pitchFamily="34" charset="0"/>
              </a:rPr>
              <a:t>Language</a:t>
            </a:r>
          </a:p>
        </p:txBody>
      </p:sp>
      <p:sp>
        <p:nvSpPr>
          <p:cNvPr id="55" name="Google Shape;902;p38">
            <a:extLst>
              <a:ext uri="{FF2B5EF4-FFF2-40B4-BE49-F238E27FC236}">
                <a16:creationId xmlns:a16="http://schemas.microsoft.com/office/drawing/2014/main" id="{6195BED7-C35C-74D5-982A-40B22FD50E76}"/>
              </a:ext>
            </a:extLst>
          </p:cNvPr>
          <p:cNvSpPr txBox="1">
            <a:spLocks/>
          </p:cNvSpPr>
          <p:nvPr/>
        </p:nvSpPr>
        <p:spPr>
          <a:xfrm>
            <a:off x="4234780" y="2086868"/>
            <a:ext cx="2120672" cy="5630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tx2"/>
                </a:solidFill>
                <a:latin typeface="Fira Sans" panose="020B0503050000020004" pitchFamily="34" charset="0"/>
              </a:rPr>
              <a:t>The data comes from logistics bachelor's degree students.</a:t>
            </a:r>
          </a:p>
        </p:txBody>
      </p:sp>
      <p:sp>
        <p:nvSpPr>
          <p:cNvPr id="56" name="Google Shape;904;p38">
            <a:extLst>
              <a:ext uri="{FF2B5EF4-FFF2-40B4-BE49-F238E27FC236}">
                <a16:creationId xmlns:a16="http://schemas.microsoft.com/office/drawing/2014/main" id="{9CF864D7-9DB8-081A-0EF3-C43857F917D2}"/>
              </a:ext>
            </a:extLst>
          </p:cNvPr>
          <p:cNvSpPr txBox="1">
            <a:spLocks/>
          </p:cNvSpPr>
          <p:nvPr/>
        </p:nvSpPr>
        <p:spPr>
          <a:xfrm>
            <a:off x="4234770" y="3581245"/>
            <a:ext cx="1975200" cy="429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latin typeface="Fira Sans" panose="020B0503050000020004" pitchFamily="34" charset="0"/>
              </a:rPr>
              <a:t>Dataset</a:t>
            </a:r>
          </a:p>
        </p:txBody>
      </p:sp>
      <p:sp>
        <p:nvSpPr>
          <p:cNvPr id="57" name="Google Shape;906;p38">
            <a:extLst>
              <a:ext uri="{FF2B5EF4-FFF2-40B4-BE49-F238E27FC236}">
                <a16:creationId xmlns:a16="http://schemas.microsoft.com/office/drawing/2014/main" id="{602C0797-E4AA-B8FA-B36A-41FA8EE2B603}"/>
              </a:ext>
            </a:extLst>
          </p:cNvPr>
          <p:cNvSpPr txBox="1">
            <a:spLocks/>
          </p:cNvSpPr>
          <p:nvPr/>
        </p:nvSpPr>
        <p:spPr>
          <a:xfrm>
            <a:off x="4234762" y="3920298"/>
            <a:ext cx="1975200" cy="48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tx2"/>
                </a:solidFill>
                <a:latin typeface="Fira Sans" panose="020B0503050000020004" pitchFamily="34" charset="0"/>
              </a:rPr>
              <a:t>The dataset includes a total of 340 files.</a:t>
            </a:r>
          </a:p>
        </p:txBody>
      </p:sp>
      <p:sp>
        <p:nvSpPr>
          <p:cNvPr id="58" name="Google Shape;907;p38">
            <a:extLst>
              <a:ext uri="{FF2B5EF4-FFF2-40B4-BE49-F238E27FC236}">
                <a16:creationId xmlns:a16="http://schemas.microsoft.com/office/drawing/2014/main" id="{F1229956-FF8A-B6C6-9294-72897B4F47F5}"/>
              </a:ext>
            </a:extLst>
          </p:cNvPr>
          <p:cNvSpPr txBox="1">
            <a:spLocks/>
          </p:cNvSpPr>
          <p:nvPr/>
        </p:nvSpPr>
        <p:spPr>
          <a:xfrm>
            <a:off x="6714765" y="2086868"/>
            <a:ext cx="1814946" cy="48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tx2"/>
                </a:solidFill>
                <a:latin typeface="Fira Sans" panose="020B0503050000020004" pitchFamily="34" charset="0"/>
              </a:rPr>
              <a:t>All documents are written in Thai.</a:t>
            </a:r>
          </a:p>
        </p:txBody>
      </p:sp>
      <p:sp>
        <p:nvSpPr>
          <p:cNvPr id="59" name="Google Shape;908;p38">
            <a:extLst>
              <a:ext uri="{FF2B5EF4-FFF2-40B4-BE49-F238E27FC236}">
                <a16:creationId xmlns:a16="http://schemas.microsoft.com/office/drawing/2014/main" id="{821FF87C-9C18-934C-1EAC-BFBA43944AD5}"/>
              </a:ext>
            </a:extLst>
          </p:cNvPr>
          <p:cNvSpPr txBox="1">
            <a:spLocks/>
          </p:cNvSpPr>
          <p:nvPr/>
        </p:nvSpPr>
        <p:spPr>
          <a:xfrm>
            <a:off x="6609054" y="3581245"/>
            <a:ext cx="1975200" cy="429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latin typeface="Fira Sans" panose="020B0503050000020004" pitchFamily="34" charset="0"/>
              </a:rPr>
              <a:t>Size</a:t>
            </a:r>
          </a:p>
        </p:txBody>
      </p:sp>
      <p:sp>
        <p:nvSpPr>
          <p:cNvPr id="60" name="Google Shape;909;p38">
            <a:extLst>
              <a:ext uri="{FF2B5EF4-FFF2-40B4-BE49-F238E27FC236}">
                <a16:creationId xmlns:a16="http://schemas.microsoft.com/office/drawing/2014/main" id="{4BCC13AD-375A-6ED5-A3CC-6F39F422B59C}"/>
              </a:ext>
            </a:extLst>
          </p:cNvPr>
          <p:cNvSpPr txBox="1">
            <a:spLocks/>
          </p:cNvSpPr>
          <p:nvPr/>
        </p:nvSpPr>
        <p:spPr>
          <a:xfrm>
            <a:off x="6609034" y="3920298"/>
            <a:ext cx="1975200" cy="48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a:solidFill>
                  <a:schemeClr val="tx2"/>
                </a:solidFill>
                <a:latin typeface="Fira Sans" panose="020B0503050000020004" pitchFamily="34" charset="0"/>
              </a:rPr>
              <a:t>Each file contains  </a:t>
            </a:r>
          </a:p>
          <a:p>
            <a:pPr algn="ctr">
              <a:buClr>
                <a:schemeClr val="dk1"/>
              </a:buClr>
              <a:buSzPts val="1100"/>
            </a:pPr>
            <a:r>
              <a:rPr lang="en-US" sz="1200" dirty="0">
                <a:solidFill>
                  <a:schemeClr val="tx2"/>
                </a:solidFill>
                <a:latin typeface="Fira Sans" panose="020B0503050000020004" pitchFamily="34" charset="0"/>
              </a:rPr>
              <a:t>an average of 6 pages. </a:t>
            </a:r>
          </a:p>
        </p:txBody>
      </p:sp>
      <p:grpSp>
        <p:nvGrpSpPr>
          <p:cNvPr id="82" name="Google Shape;935;p38">
            <a:extLst>
              <a:ext uri="{FF2B5EF4-FFF2-40B4-BE49-F238E27FC236}">
                <a16:creationId xmlns:a16="http://schemas.microsoft.com/office/drawing/2014/main" id="{ED879ED7-828E-B28D-1087-9BDB50D5D610}"/>
              </a:ext>
            </a:extLst>
          </p:cNvPr>
          <p:cNvGrpSpPr/>
          <p:nvPr/>
        </p:nvGrpSpPr>
        <p:grpSpPr>
          <a:xfrm>
            <a:off x="5084071" y="1483501"/>
            <a:ext cx="276499" cy="314738"/>
            <a:chOff x="3698746" y="3476918"/>
            <a:chExt cx="276499" cy="314738"/>
          </a:xfrm>
        </p:grpSpPr>
        <p:sp>
          <p:nvSpPr>
            <p:cNvPr id="83" name="Google Shape;936;p38">
              <a:extLst>
                <a:ext uri="{FF2B5EF4-FFF2-40B4-BE49-F238E27FC236}">
                  <a16:creationId xmlns:a16="http://schemas.microsoft.com/office/drawing/2014/main" id="{C695962D-7737-B373-02AE-F851A181E0B8}"/>
                </a:ext>
              </a:extLst>
            </p:cNvPr>
            <p:cNvSpPr/>
            <p:nvPr/>
          </p:nvSpPr>
          <p:spPr>
            <a:xfrm>
              <a:off x="3772349" y="3591822"/>
              <a:ext cx="129012" cy="69842"/>
            </a:xfrm>
            <a:custGeom>
              <a:avLst/>
              <a:gdLst/>
              <a:ahLst/>
              <a:cxnLst/>
              <a:rect l="l" t="t" r="r" b="b"/>
              <a:pathLst>
                <a:path w="7800" h="4222" extrusionOk="0">
                  <a:moveTo>
                    <a:pt x="0" y="0"/>
                  </a:moveTo>
                  <a:lnTo>
                    <a:pt x="0" y="335"/>
                  </a:lnTo>
                  <a:cubicBezTo>
                    <a:pt x="0" y="2475"/>
                    <a:pt x="1751" y="4222"/>
                    <a:pt x="3909" y="4222"/>
                  </a:cubicBezTo>
                  <a:lnTo>
                    <a:pt x="3927" y="4222"/>
                  </a:lnTo>
                  <a:cubicBezTo>
                    <a:pt x="4373" y="4222"/>
                    <a:pt x="4802" y="4150"/>
                    <a:pt x="5213" y="3998"/>
                  </a:cubicBezTo>
                  <a:lnTo>
                    <a:pt x="5231" y="3998"/>
                  </a:lnTo>
                  <a:cubicBezTo>
                    <a:pt x="6741" y="3462"/>
                    <a:pt x="7799" y="2011"/>
                    <a:pt x="7799" y="335"/>
                  </a:cubicBezTo>
                  <a:lnTo>
                    <a:pt x="7799" y="0"/>
                  </a:lnTo>
                  <a:cubicBezTo>
                    <a:pt x="6906" y="559"/>
                    <a:pt x="5865" y="894"/>
                    <a:pt x="4766" y="894"/>
                  </a:cubicBezTo>
                  <a:lnTo>
                    <a:pt x="3056" y="894"/>
                  </a:lnTo>
                  <a:cubicBezTo>
                    <a:pt x="1939" y="894"/>
                    <a:pt x="893" y="55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7;p38">
              <a:extLst>
                <a:ext uri="{FF2B5EF4-FFF2-40B4-BE49-F238E27FC236}">
                  <a16:creationId xmlns:a16="http://schemas.microsoft.com/office/drawing/2014/main" id="{712B99D0-CA33-57C0-9A15-0D1075D0C400}"/>
                </a:ext>
              </a:extLst>
            </p:cNvPr>
            <p:cNvSpPr/>
            <p:nvPr/>
          </p:nvSpPr>
          <p:spPr>
            <a:xfrm>
              <a:off x="3753874" y="3476918"/>
              <a:ext cx="165962" cy="74276"/>
            </a:xfrm>
            <a:custGeom>
              <a:avLst/>
              <a:gdLst/>
              <a:ahLst/>
              <a:cxnLst/>
              <a:rect l="l" t="t" r="r" b="b"/>
              <a:pathLst>
                <a:path w="10034" h="4490" extrusionOk="0">
                  <a:moveTo>
                    <a:pt x="6142" y="1099"/>
                  </a:moveTo>
                  <a:cubicBezTo>
                    <a:pt x="6442" y="1099"/>
                    <a:pt x="6701" y="1363"/>
                    <a:pt x="6701" y="1657"/>
                  </a:cubicBezTo>
                  <a:cubicBezTo>
                    <a:pt x="6701" y="1975"/>
                    <a:pt x="6442" y="2216"/>
                    <a:pt x="6142" y="2216"/>
                  </a:cubicBezTo>
                  <a:lnTo>
                    <a:pt x="3909" y="2216"/>
                  </a:lnTo>
                  <a:cubicBezTo>
                    <a:pt x="3592" y="2216"/>
                    <a:pt x="3351" y="1975"/>
                    <a:pt x="3351" y="1657"/>
                  </a:cubicBezTo>
                  <a:cubicBezTo>
                    <a:pt x="3351" y="1363"/>
                    <a:pt x="3592" y="1099"/>
                    <a:pt x="3909" y="1099"/>
                  </a:cubicBezTo>
                  <a:close/>
                  <a:moveTo>
                    <a:pt x="2792" y="0"/>
                  </a:moveTo>
                  <a:cubicBezTo>
                    <a:pt x="1247" y="0"/>
                    <a:pt x="0" y="1251"/>
                    <a:pt x="0" y="2774"/>
                  </a:cubicBezTo>
                  <a:lnTo>
                    <a:pt x="0" y="4490"/>
                  </a:lnTo>
                  <a:lnTo>
                    <a:pt x="10033" y="4490"/>
                  </a:lnTo>
                  <a:lnTo>
                    <a:pt x="10033" y="2774"/>
                  </a:lnTo>
                  <a:cubicBezTo>
                    <a:pt x="10033" y="1251"/>
                    <a:pt x="8787" y="0"/>
                    <a:pt x="7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8;p38">
              <a:extLst>
                <a:ext uri="{FF2B5EF4-FFF2-40B4-BE49-F238E27FC236}">
                  <a16:creationId xmlns:a16="http://schemas.microsoft.com/office/drawing/2014/main" id="{C8263A28-5FB4-ED89-C659-E38E80C23A22}"/>
                </a:ext>
              </a:extLst>
            </p:cNvPr>
            <p:cNvSpPr/>
            <p:nvPr/>
          </p:nvSpPr>
          <p:spPr>
            <a:xfrm>
              <a:off x="3772349" y="3735544"/>
              <a:ext cx="129012" cy="56112"/>
            </a:xfrm>
            <a:custGeom>
              <a:avLst/>
              <a:gdLst/>
              <a:ahLst/>
              <a:cxnLst/>
              <a:rect l="l" t="t" r="r" b="b"/>
              <a:pathLst>
                <a:path w="7800" h="3392" extrusionOk="0">
                  <a:moveTo>
                    <a:pt x="6142" y="1117"/>
                  </a:moveTo>
                  <a:cubicBezTo>
                    <a:pt x="6442" y="1117"/>
                    <a:pt x="6683" y="1363"/>
                    <a:pt x="6683" y="1676"/>
                  </a:cubicBezTo>
                  <a:cubicBezTo>
                    <a:pt x="6683" y="1975"/>
                    <a:pt x="6442" y="2234"/>
                    <a:pt x="6142" y="2234"/>
                  </a:cubicBezTo>
                  <a:lnTo>
                    <a:pt x="3909" y="2234"/>
                  </a:lnTo>
                  <a:cubicBezTo>
                    <a:pt x="3592" y="2234"/>
                    <a:pt x="3350" y="1975"/>
                    <a:pt x="3350" y="1676"/>
                  </a:cubicBezTo>
                  <a:cubicBezTo>
                    <a:pt x="3350" y="1363"/>
                    <a:pt x="3592" y="1117"/>
                    <a:pt x="3909" y="1117"/>
                  </a:cubicBezTo>
                  <a:close/>
                  <a:moveTo>
                    <a:pt x="0" y="1"/>
                  </a:moveTo>
                  <a:lnTo>
                    <a:pt x="0" y="3391"/>
                  </a:lnTo>
                  <a:lnTo>
                    <a:pt x="7799" y="3391"/>
                  </a:lnTo>
                  <a:lnTo>
                    <a:pt x="7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9;p38">
              <a:extLst>
                <a:ext uri="{FF2B5EF4-FFF2-40B4-BE49-F238E27FC236}">
                  <a16:creationId xmlns:a16="http://schemas.microsoft.com/office/drawing/2014/main" id="{1FF87EA3-8322-C0C9-4FA1-7611CE1C29E0}"/>
                </a:ext>
              </a:extLst>
            </p:cNvPr>
            <p:cNvSpPr/>
            <p:nvPr/>
          </p:nvSpPr>
          <p:spPr>
            <a:xfrm>
              <a:off x="3884424" y="3681979"/>
              <a:ext cx="90821" cy="109677"/>
            </a:xfrm>
            <a:custGeom>
              <a:avLst/>
              <a:gdLst/>
              <a:ahLst/>
              <a:cxnLst/>
              <a:rect l="l" t="t" r="r" b="b"/>
              <a:pathLst>
                <a:path w="5491" h="6630" extrusionOk="0">
                  <a:moveTo>
                    <a:pt x="1006" y="0"/>
                  </a:moveTo>
                  <a:cubicBezTo>
                    <a:pt x="970" y="952"/>
                    <a:pt x="595" y="1564"/>
                    <a:pt x="1" y="2122"/>
                  </a:cubicBezTo>
                  <a:lnTo>
                    <a:pt x="1582" y="2122"/>
                  </a:lnTo>
                  <a:cubicBezTo>
                    <a:pt x="1899" y="2122"/>
                    <a:pt x="2140" y="2368"/>
                    <a:pt x="2140" y="2680"/>
                  </a:cubicBezTo>
                  <a:lnTo>
                    <a:pt x="2140" y="6629"/>
                  </a:lnTo>
                  <a:lnTo>
                    <a:pt x="4932" y="6629"/>
                  </a:lnTo>
                  <a:cubicBezTo>
                    <a:pt x="5231" y="6629"/>
                    <a:pt x="5490" y="6366"/>
                    <a:pt x="5490" y="6071"/>
                  </a:cubicBezTo>
                  <a:lnTo>
                    <a:pt x="5490" y="3949"/>
                  </a:lnTo>
                  <a:cubicBezTo>
                    <a:pt x="5490" y="2104"/>
                    <a:pt x="4244" y="429"/>
                    <a:pt x="2122" y="152"/>
                  </a:cubicBezTo>
                  <a:lnTo>
                    <a:pt x="1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0;p38">
              <a:extLst>
                <a:ext uri="{FF2B5EF4-FFF2-40B4-BE49-F238E27FC236}">
                  <a16:creationId xmlns:a16="http://schemas.microsoft.com/office/drawing/2014/main" id="{105AA7BC-53EF-BA02-E038-7B871A48FAB5}"/>
                </a:ext>
              </a:extLst>
            </p:cNvPr>
            <p:cNvSpPr/>
            <p:nvPr/>
          </p:nvSpPr>
          <p:spPr>
            <a:xfrm>
              <a:off x="3698746" y="3681979"/>
              <a:ext cx="90540" cy="109677"/>
            </a:xfrm>
            <a:custGeom>
              <a:avLst/>
              <a:gdLst/>
              <a:ahLst/>
              <a:cxnLst/>
              <a:rect l="l" t="t" r="r" b="b"/>
              <a:pathLst>
                <a:path w="5474" h="6630" extrusionOk="0">
                  <a:moveTo>
                    <a:pt x="4468" y="0"/>
                  </a:moveTo>
                  <a:lnTo>
                    <a:pt x="3374" y="152"/>
                  </a:lnTo>
                  <a:cubicBezTo>
                    <a:pt x="1252" y="429"/>
                    <a:pt x="1" y="2104"/>
                    <a:pt x="1" y="3949"/>
                  </a:cubicBezTo>
                  <a:lnTo>
                    <a:pt x="1" y="6071"/>
                  </a:lnTo>
                  <a:cubicBezTo>
                    <a:pt x="1" y="6366"/>
                    <a:pt x="247" y="6629"/>
                    <a:pt x="559" y="6629"/>
                  </a:cubicBezTo>
                  <a:lnTo>
                    <a:pt x="3333" y="6629"/>
                  </a:lnTo>
                  <a:lnTo>
                    <a:pt x="3333" y="2680"/>
                  </a:lnTo>
                  <a:cubicBezTo>
                    <a:pt x="3333" y="2368"/>
                    <a:pt x="3597" y="2122"/>
                    <a:pt x="3892" y="2122"/>
                  </a:cubicBezTo>
                  <a:lnTo>
                    <a:pt x="5473" y="2122"/>
                  </a:lnTo>
                  <a:cubicBezTo>
                    <a:pt x="4897" y="1564"/>
                    <a:pt x="4508" y="952"/>
                    <a:pt x="4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1;p38">
              <a:extLst>
                <a:ext uri="{FF2B5EF4-FFF2-40B4-BE49-F238E27FC236}">
                  <a16:creationId xmlns:a16="http://schemas.microsoft.com/office/drawing/2014/main" id="{65522EE4-AB2C-0735-0DED-39E27CB6A39D}"/>
                </a:ext>
              </a:extLst>
            </p:cNvPr>
            <p:cNvSpPr/>
            <p:nvPr/>
          </p:nvSpPr>
          <p:spPr>
            <a:xfrm>
              <a:off x="3789270" y="3668745"/>
              <a:ext cx="95171" cy="48337"/>
            </a:xfrm>
            <a:custGeom>
              <a:avLst/>
              <a:gdLst/>
              <a:ahLst/>
              <a:cxnLst/>
              <a:rect l="l" t="t" r="r" b="b"/>
              <a:pathLst>
                <a:path w="5754" h="2922" extrusionOk="0">
                  <a:moveTo>
                    <a:pt x="375" y="1"/>
                  </a:moveTo>
                  <a:cubicBezTo>
                    <a:pt x="299" y="188"/>
                    <a:pt x="335" y="394"/>
                    <a:pt x="94" y="577"/>
                  </a:cubicBezTo>
                  <a:cubicBezTo>
                    <a:pt x="0" y="1917"/>
                    <a:pt x="1398" y="2922"/>
                    <a:pt x="2886" y="2922"/>
                  </a:cubicBezTo>
                  <a:cubicBezTo>
                    <a:pt x="4355" y="2922"/>
                    <a:pt x="5754" y="1939"/>
                    <a:pt x="5660" y="577"/>
                  </a:cubicBezTo>
                  <a:cubicBezTo>
                    <a:pt x="5436" y="394"/>
                    <a:pt x="5454" y="206"/>
                    <a:pt x="5401" y="18"/>
                  </a:cubicBezTo>
                  <a:cubicBezTo>
                    <a:pt x="4619" y="465"/>
                    <a:pt x="3797" y="688"/>
                    <a:pt x="2904" y="688"/>
                  </a:cubicBezTo>
                  <a:cubicBezTo>
                    <a:pt x="1974" y="688"/>
                    <a:pt x="1117" y="429"/>
                    <a:pt x="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2;p38">
              <a:extLst>
                <a:ext uri="{FF2B5EF4-FFF2-40B4-BE49-F238E27FC236}">
                  <a16:creationId xmlns:a16="http://schemas.microsoft.com/office/drawing/2014/main" id="{17A84253-7D9B-C35C-862A-45889C826552}"/>
                </a:ext>
              </a:extLst>
            </p:cNvPr>
            <p:cNvSpPr/>
            <p:nvPr/>
          </p:nvSpPr>
          <p:spPr>
            <a:xfrm>
              <a:off x="3773606" y="3569655"/>
              <a:ext cx="126498" cy="18495"/>
            </a:xfrm>
            <a:custGeom>
              <a:avLst/>
              <a:gdLst/>
              <a:ahLst/>
              <a:cxnLst/>
              <a:rect l="l" t="t" r="r" b="b"/>
              <a:pathLst>
                <a:path w="7648" h="1118" extrusionOk="0">
                  <a:moveTo>
                    <a:pt x="0" y="0"/>
                  </a:moveTo>
                  <a:cubicBezTo>
                    <a:pt x="817" y="706"/>
                    <a:pt x="1863" y="1117"/>
                    <a:pt x="2980" y="1117"/>
                  </a:cubicBezTo>
                  <a:lnTo>
                    <a:pt x="4690" y="1117"/>
                  </a:lnTo>
                  <a:cubicBezTo>
                    <a:pt x="5807" y="1117"/>
                    <a:pt x="6848" y="706"/>
                    <a:pt x="7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3;p38">
              <a:extLst>
                <a:ext uri="{FF2B5EF4-FFF2-40B4-BE49-F238E27FC236}">
                  <a16:creationId xmlns:a16="http://schemas.microsoft.com/office/drawing/2014/main" id="{FB30F423-C49A-8625-B386-C239D64F36FC}"/>
                </a:ext>
              </a:extLst>
            </p:cNvPr>
            <p:cNvSpPr/>
            <p:nvPr/>
          </p:nvSpPr>
          <p:spPr>
            <a:xfrm>
              <a:off x="3717221" y="3569655"/>
              <a:ext cx="36669" cy="36956"/>
            </a:xfrm>
            <a:custGeom>
              <a:avLst/>
              <a:gdLst/>
              <a:ahLst/>
              <a:cxnLst/>
              <a:rect l="l" t="t" r="r" b="b"/>
              <a:pathLst>
                <a:path w="2217" h="2234" extrusionOk="0">
                  <a:moveTo>
                    <a:pt x="1100" y="0"/>
                  </a:moveTo>
                  <a:cubicBezTo>
                    <a:pt x="488" y="0"/>
                    <a:pt x="1" y="501"/>
                    <a:pt x="1" y="1117"/>
                  </a:cubicBezTo>
                  <a:cubicBezTo>
                    <a:pt x="1" y="1729"/>
                    <a:pt x="488" y="2234"/>
                    <a:pt x="1100" y="2234"/>
                  </a:cubicBezTo>
                  <a:lnTo>
                    <a:pt x="2216" y="2234"/>
                  </a:lnTo>
                  <a:lnTo>
                    <a:pt x="2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4;p38">
              <a:extLst>
                <a:ext uri="{FF2B5EF4-FFF2-40B4-BE49-F238E27FC236}">
                  <a16:creationId xmlns:a16="http://schemas.microsoft.com/office/drawing/2014/main" id="{4E90B0AF-F50B-E437-78AD-D7110F64608E}"/>
                </a:ext>
              </a:extLst>
            </p:cNvPr>
            <p:cNvSpPr/>
            <p:nvPr/>
          </p:nvSpPr>
          <p:spPr>
            <a:xfrm>
              <a:off x="3919820" y="3569655"/>
              <a:ext cx="36950" cy="36956"/>
            </a:xfrm>
            <a:custGeom>
              <a:avLst/>
              <a:gdLst/>
              <a:ahLst/>
              <a:cxnLst/>
              <a:rect l="l" t="t" r="r" b="b"/>
              <a:pathLst>
                <a:path w="2234" h="2234" extrusionOk="0">
                  <a:moveTo>
                    <a:pt x="0" y="0"/>
                  </a:moveTo>
                  <a:lnTo>
                    <a:pt x="0" y="2234"/>
                  </a:lnTo>
                  <a:lnTo>
                    <a:pt x="1117" y="2234"/>
                  </a:lnTo>
                  <a:cubicBezTo>
                    <a:pt x="1733" y="2234"/>
                    <a:pt x="2234" y="1729"/>
                    <a:pt x="2234" y="1117"/>
                  </a:cubicBezTo>
                  <a:cubicBezTo>
                    <a:pt x="2234" y="501"/>
                    <a:pt x="1733" y="0"/>
                    <a:pt x="1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6517;p62">
            <a:extLst>
              <a:ext uri="{FF2B5EF4-FFF2-40B4-BE49-F238E27FC236}">
                <a16:creationId xmlns:a16="http://schemas.microsoft.com/office/drawing/2014/main" id="{D7224A09-5E7C-DC38-38D5-9D8BBB67A4D2}"/>
              </a:ext>
            </a:extLst>
          </p:cNvPr>
          <p:cNvGrpSpPr/>
          <p:nvPr/>
        </p:nvGrpSpPr>
        <p:grpSpPr>
          <a:xfrm>
            <a:off x="5036740" y="3276748"/>
            <a:ext cx="370879" cy="337755"/>
            <a:chOff x="-40378075" y="3267450"/>
            <a:chExt cx="317425" cy="289075"/>
          </a:xfrm>
          <a:solidFill>
            <a:srgbClr val="5BC6C6"/>
          </a:solidFill>
        </p:grpSpPr>
        <p:sp>
          <p:nvSpPr>
            <p:cNvPr id="5" name="Google Shape;6518;p62">
              <a:extLst>
                <a:ext uri="{FF2B5EF4-FFF2-40B4-BE49-F238E27FC236}">
                  <a16:creationId xmlns:a16="http://schemas.microsoft.com/office/drawing/2014/main" id="{4B10BFFA-E8F8-30B1-89ED-4CD13BE952C0}"/>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19;p62">
              <a:extLst>
                <a:ext uri="{FF2B5EF4-FFF2-40B4-BE49-F238E27FC236}">
                  <a16:creationId xmlns:a16="http://schemas.microsoft.com/office/drawing/2014/main" id="{CAE546ED-C083-702E-93AF-DD3E41431171}"/>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520;p62">
              <a:extLst>
                <a:ext uri="{FF2B5EF4-FFF2-40B4-BE49-F238E27FC236}">
                  <a16:creationId xmlns:a16="http://schemas.microsoft.com/office/drawing/2014/main" id="{A05AE111-DAE6-A92E-7C7A-4F55D077FC15}"/>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521;p62">
              <a:extLst>
                <a:ext uri="{FF2B5EF4-FFF2-40B4-BE49-F238E27FC236}">
                  <a16:creationId xmlns:a16="http://schemas.microsoft.com/office/drawing/2014/main" id="{2B954FA4-D697-89F5-6188-A47C5435E978}"/>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raphic 9" descr="Document with solid fill">
            <a:extLst>
              <a:ext uri="{FF2B5EF4-FFF2-40B4-BE49-F238E27FC236}">
                <a16:creationId xmlns:a16="http://schemas.microsoft.com/office/drawing/2014/main" id="{4F5D93E5-01EF-BACD-FB21-1407DC1B96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8034" y="3232710"/>
            <a:ext cx="457200" cy="457200"/>
          </a:xfrm>
          <a:prstGeom prst="rect">
            <a:avLst/>
          </a:prstGeom>
        </p:spPr>
      </p:pic>
      <p:sp>
        <p:nvSpPr>
          <p:cNvPr id="11" name="Google Shape;901;p38">
            <a:extLst>
              <a:ext uri="{FF2B5EF4-FFF2-40B4-BE49-F238E27FC236}">
                <a16:creationId xmlns:a16="http://schemas.microsoft.com/office/drawing/2014/main" id="{545F79A7-198E-8709-962A-AF8E19F865B7}"/>
              </a:ext>
            </a:extLst>
          </p:cNvPr>
          <p:cNvSpPr txBox="1">
            <a:spLocks/>
          </p:cNvSpPr>
          <p:nvPr/>
        </p:nvSpPr>
        <p:spPr>
          <a:xfrm>
            <a:off x="6634638" y="1508865"/>
            <a:ext cx="1975200" cy="429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th-TH" sz="2400" b="1" dirty="0">
                <a:ln>
                  <a:solidFill>
                    <a:schemeClr val="bg1"/>
                  </a:solidFill>
                </a:ln>
                <a:solidFill>
                  <a:srgbClr val="5BC6C6"/>
                </a:solidFill>
                <a:latin typeface="Sora" panose="020B0604020202020204" charset="0"/>
                <a:cs typeface="Sora" panose="020B0604020202020204" charset="0"/>
              </a:rPr>
              <a:t>ก</a:t>
            </a:r>
            <a:r>
              <a:rPr lang="en-US" sz="2400" b="1" dirty="0">
                <a:ln>
                  <a:solidFill>
                    <a:schemeClr val="bg1"/>
                  </a:solidFill>
                </a:ln>
                <a:solidFill>
                  <a:srgbClr val="5BC6C6"/>
                </a:solidFill>
                <a:latin typeface="Sora" panose="020B0604020202020204" charset="0"/>
                <a:cs typeface="Sora" panose="020B0604020202020204" charset="0"/>
              </a:rPr>
              <a:t>-</a:t>
            </a:r>
            <a:r>
              <a:rPr lang="th-TH" sz="2400" b="1" dirty="0">
                <a:ln>
                  <a:solidFill>
                    <a:schemeClr val="bg1"/>
                  </a:solidFill>
                </a:ln>
                <a:solidFill>
                  <a:srgbClr val="5BC6C6"/>
                </a:solidFill>
                <a:latin typeface="Sora" panose="020B0604020202020204" charset="0"/>
                <a:cs typeface="Sora" panose="020B0604020202020204" charset="0"/>
              </a:rPr>
              <a:t>ฮ</a:t>
            </a:r>
            <a:endParaRPr lang="en-US" sz="2400" b="1" dirty="0">
              <a:ln>
                <a:solidFill>
                  <a:schemeClr val="bg1"/>
                </a:solidFill>
              </a:ln>
              <a:solidFill>
                <a:srgbClr val="5BC6C6"/>
              </a:solidFill>
              <a:latin typeface="Sora" panose="020B0604020202020204" charset="0"/>
              <a:cs typeface="Sora" panose="020B0604020202020204" charset="0"/>
            </a:endParaRPr>
          </a:p>
        </p:txBody>
      </p:sp>
    </p:spTree>
    <p:extLst>
      <p:ext uri="{BB962C8B-B14F-4D97-AF65-F5344CB8AC3E}">
        <p14:creationId xmlns:p14="http://schemas.microsoft.com/office/powerpoint/2010/main" val="248394490"/>
      </p:ext>
    </p:extLst>
  </p:cSld>
  <p:clrMapOvr>
    <a:masterClrMapping/>
  </p:clrMapOvr>
</p:sld>
</file>

<file path=ppt/theme/theme1.xml><?xml version="1.0" encoding="utf-8"?>
<a:theme xmlns:a="http://schemas.openxmlformats.org/drawingml/2006/main" name="Cargo Ship Logistics Consulting by Slidesgo">
  <a:themeElements>
    <a:clrScheme name="Simple Light">
      <a:dk1>
        <a:srgbClr val="17253F"/>
      </a:dk1>
      <a:lt1>
        <a:srgbClr val="3790A5"/>
      </a:lt1>
      <a:dk2>
        <a:srgbClr val="F3F2F7"/>
      </a:dk2>
      <a:lt2>
        <a:srgbClr val="2A395A"/>
      </a:lt2>
      <a:accent1>
        <a:srgbClr val="5BC6C6"/>
      </a:accent1>
      <a:accent2>
        <a:srgbClr val="B23F3F"/>
      </a:accent2>
      <a:accent3>
        <a:srgbClr val="E8635C"/>
      </a:accent3>
      <a:accent4>
        <a:srgbClr val="E2982B"/>
      </a:accent4>
      <a:accent5>
        <a:srgbClr val="FECE74"/>
      </a:accent5>
      <a:accent6>
        <a:srgbClr val="FFFFFF"/>
      </a:accent6>
      <a:hlink>
        <a:srgbClr val="1725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F982EA1-2A40-4627-94AB-7CB92DD6F138}">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1830</TotalTime>
  <Words>1618</Words>
  <Application>Microsoft Office PowerPoint</Application>
  <PresentationFormat>On-screen Show (16:9)</PresentationFormat>
  <Paragraphs>226</Paragraphs>
  <Slides>30</Slides>
  <Notes>19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Fira Sans</vt:lpstr>
      <vt:lpstr>Open Sans</vt:lpstr>
      <vt:lpstr>Catamaran</vt:lpstr>
      <vt:lpstr>Arial</vt:lpstr>
      <vt:lpstr>Sora</vt:lpstr>
      <vt:lpstr>Leelawadee UI Semilight</vt:lpstr>
      <vt:lpstr>Roboto Condensed Light</vt:lpstr>
      <vt:lpstr>Cargo Ship Logistics Consulting by Slidesgo</vt:lpstr>
      <vt:lpstr>Logistics Research Papers Classification</vt:lpstr>
      <vt:lpstr>02</vt:lpstr>
      <vt:lpstr>Introduction</vt:lpstr>
      <vt:lpstr>Do you ever struggle with finding documents? </vt:lpstr>
      <vt:lpstr>Life is better when...</vt:lpstr>
      <vt:lpstr>Problem Statement </vt:lpstr>
      <vt:lpstr>What is the criteria to classify ?</vt:lpstr>
      <vt:lpstr>Methodology</vt:lpstr>
      <vt:lpstr>Data Collection</vt:lpstr>
      <vt:lpstr>Category Distribution  </vt:lpstr>
      <vt:lpstr>Flow of Process</vt:lpstr>
      <vt:lpstr>Performance Comparison</vt:lpstr>
      <vt:lpstr>Performance Comparison (2)</vt:lpstr>
      <vt:lpstr>Model Evaluation </vt:lpstr>
      <vt:lpstr>Summary</vt:lpstr>
      <vt:lpstr>Key Findings  </vt:lpstr>
      <vt:lpstr>Future Development and Recommendations</vt:lpstr>
      <vt:lpstr>PowerPoint Presentation</vt:lpstr>
      <vt:lpstr>Q &amp; A</vt:lpstr>
      <vt:lpstr>Thank you</vt:lpstr>
      <vt:lpstr>Appendix</vt:lpstr>
      <vt:lpstr>Reason for pick models</vt:lpstr>
      <vt:lpstr>Word cloud</vt:lpstr>
      <vt:lpstr>Word cloud</vt:lpstr>
      <vt:lpstr>Word cloud</vt:lpstr>
      <vt:lpstr>Word cloud</vt:lpstr>
      <vt:lpstr>PowerPoint Presentation</vt:lpstr>
      <vt:lpstr>PowerPoint Presentation</vt:lpstr>
      <vt:lpstr>  </vt:lpstr>
      <vt:lpstr>Classification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Vasu Prasopsab</cp:lastModifiedBy>
  <cp:revision>26</cp:revision>
  <dcterms:modified xsi:type="dcterms:W3CDTF">2024-12-20T06:05:19Z</dcterms:modified>
</cp:coreProperties>
</file>